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20"/>
  </p:notesMasterIdLst>
  <p:sldIdLst>
    <p:sldId id="256" r:id="rId2"/>
    <p:sldId id="257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9" r:id="rId16"/>
    <p:sldId id="494" r:id="rId17"/>
    <p:sldId id="495" r:id="rId18"/>
    <p:sldId id="496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B41E3"/>
    <a:srgbClr val="321B87"/>
    <a:srgbClr val="FA6D16"/>
    <a:srgbClr val="793B48"/>
    <a:srgbClr val="934757"/>
    <a:srgbClr val="3506BA"/>
    <a:srgbClr val="CCFF99"/>
    <a:srgbClr val="FFEC9B"/>
    <a:srgbClr val="66FF66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33" autoAdjust="0"/>
    <p:restoredTop sz="91667" autoAdjust="0"/>
  </p:normalViewPr>
  <p:slideViewPr>
    <p:cSldViewPr>
      <p:cViewPr>
        <p:scale>
          <a:sx n="60" d="100"/>
          <a:sy n="60" d="100"/>
        </p:scale>
        <p:origin x="-195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6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dLbl>
              <c:idx val="1"/>
              <c:layout>
                <c:manualLayout>
                  <c:x val="0"/>
                  <c:y val="-6.01728334344901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D-4C92-BA09-8A7A06B99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0%</c:formatCode>
                <c:ptCount val="2"/>
                <c:pt idx="0">
                  <c:v>0.66000000000000136</c:v>
                </c:pt>
                <c:pt idx="1">
                  <c:v>0.65000000000000135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FD-4C92-BA09-8A7A06B99FF3}"/>
            </c:ext>
          </c:extLst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FD-4C92-BA09-8A7A06B99FF3}"/>
            </c:ext>
          </c:extLst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0.49000000000000032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FD-4C92-BA09-8A7A06B99FF3}"/>
            </c:ext>
          </c:extLst>
        </c:ser>
        <c:shape val="cone"/>
        <c:axId val="97749632"/>
        <c:axId val="99420032"/>
        <c:axId val="0"/>
      </c:bar3DChart>
      <c:catAx>
        <c:axId val="977496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99420032"/>
        <c:crosses val="autoZero"/>
        <c:auto val="1"/>
        <c:lblAlgn val="ctr"/>
        <c:lblOffset val="100"/>
      </c:catAx>
      <c:valAx>
        <c:axId val="9942003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97749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geografia!$B$1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DA1F28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6.1728395061728392E-3"/>
                  <c:y val="-0.29743952777332194"/>
                </c:manualLayout>
              </c:layout>
              <c:showVal val="1"/>
            </c:dLbl>
            <c:dLbl>
              <c:idx val="1"/>
              <c:layout>
                <c:manualLayout>
                  <c:x val="9.2592592592593281E-3"/>
                  <c:y val="-0.27218522824539843"/>
                </c:manualLayout>
              </c:layout>
              <c:showVal val="1"/>
            </c:dLbl>
            <c:dLbl>
              <c:idx val="2"/>
              <c:layout>
                <c:manualLayout>
                  <c:x val="4.6296296296296528E-3"/>
                  <c:y val="-0.21887059590867067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geografia!$A$2:$A$4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geografia!$B$2:$B$4</c:f>
              <c:numCache>
                <c:formatCode>0%</c:formatCode>
                <c:ptCount val="3"/>
                <c:pt idx="0">
                  <c:v>0.54</c:v>
                </c:pt>
                <c:pt idx="1">
                  <c:v>0.41000000000000031</c:v>
                </c:pt>
                <c:pt idx="2">
                  <c:v>0.33000000000000074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9-4B60-B05C-CF193803F507}"/>
            </c:ext>
          </c:extLst>
        </c:ser>
        <c:shape val="cylinder"/>
        <c:axId val="146685952"/>
        <c:axId val="146687488"/>
        <c:axId val="0"/>
      </c:bar3DChart>
      <c:catAx>
        <c:axId val="146685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6687488"/>
        <c:crosses val="autoZero"/>
        <c:auto val="1"/>
        <c:lblAlgn val="ctr"/>
        <c:lblOffset val="100"/>
      </c:catAx>
      <c:valAx>
        <c:axId val="14668748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6685952"/>
        <c:crosses val="autoZero"/>
        <c:crossBetween val="between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biologia!$B$1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0864197530864335E-3"/>
                  <c:y val="-0.34794812682916931"/>
                </c:manualLayout>
              </c:layout>
              <c:showVal val="1"/>
            </c:dLbl>
            <c:dLbl>
              <c:idx val="1"/>
              <c:layout>
                <c:manualLayout>
                  <c:x val="9.2592592592593281E-3"/>
                  <c:y val="-0.27779729480715926"/>
                </c:manualLayout>
              </c:layout>
              <c:showVal val="1"/>
            </c:dLbl>
            <c:dLbl>
              <c:idx val="2"/>
              <c:layout>
                <c:manualLayout>
                  <c:x val="-3.0864197530864335E-3"/>
                  <c:y val="-0.30024556105420386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biologia!$A$2:$A$4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biologia!$B$2:$B$4</c:f>
              <c:numCache>
                <c:formatCode>0%</c:formatCode>
                <c:ptCount val="3"/>
                <c:pt idx="0">
                  <c:v>0.51</c:v>
                </c:pt>
                <c:pt idx="1">
                  <c:v>0.37000000000000038</c:v>
                </c:pt>
                <c:pt idx="2">
                  <c:v>0.33000000000000074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75-4EED-92EA-2E20964F6F3D}"/>
            </c:ext>
          </c:extLst>
        </c:ser>
        <c:shape val="cylinder"/>
        <c:axId val="147417728"/>
        <c:axId val="147423616"/>
        <c:axId val="0"/>
      </c:bar3DChart>
      <c:catAx>
        <c:axId val="147417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423616"/>
        <c:crosses val="autoZero"/>
        <c:auto val="1"/>
        <c:lblAlgn val="ctr"/>
        <c:lblOffset val="100"/>
      </c:catAx>
      <c:valAx>
        <c:axId val="14742361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417728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chemia!$B$1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1B41E3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0802347623213738E-2"/>
                  <c:y val="-0.328305893863006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BCE-847A-8C10692D2361}"/>
                </c:ext>
              </c:extLst>
            </c:dLbl>
            <c:dLbl>
              <c:idx val="1"/>
              <c:layout>
                <c:manualLayout>
                  <c:x val="9.2592592592593281E-3"/>
                  <c:y val="-0.272185228245398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BCE-847A-8C10692D2361}"/>
                </c:ext>
              </c:extLst>
            </c:dLbl>
            <c:dLbl>
              <c:idx val="2"/>
              <c:layout>
                <c:manualLayout>
                  <c:x val="2.3148148148148147E-2"/>
                  <c:y val="-0.2272886957513121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BCE-847A-8C10692D2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chemia!$A$2:$A$4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chemia!$B$2:$B$4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0.41000000000000031</c:v>
                </c:pt>
                <c:pt idx="2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0F-4BCE-847A-8C10692D2361}"/>
            </c:ext>
          </c:extLst>
        </c:ser>
        <c:shape val="cylinder"/>
        <c:axId val="147380096"/>
        <c:axId val="147381632"/>
        <c:axId val="0"/>
      </c:bar3DChart>
      <c:catAx>
        <c:axId val="147380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381632"/>
        <c:crosses val="autoZero"/>
        <c:auto val="1"/>
        <c:lblAlgn val="ctr"/>
        <c:lblOffset val="100"/>
      </c:catAx>
      <c:valAx>
        <c:axId val="14738163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380096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wos!$B$1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F35FBE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0802347623213738E-2"/>
                  <c:y val="-0.317081760739484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70-47EA-9613-0CD04049C80C}"/>
                </c:ext>
              </c:extLst>
            </c:dLbl>
            <c:dLbl>
              <c:idx val="1"/>
              <c:layout>
                <c:manualLayout>
                  <c:x val="1.697530864197537E-2"/>
                  <c:y val="-0.2244826624704317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70-47EA-9613-0CD04049C80C}"/>
                </c:ext>
              </c:extLst>
            </c:dLbl>
            <c:dLbl>
              <c:idx val="2"/>
              <c:layout>
                <c:manualLayout>
                  <c:x val="4.6296296296296476E-3"/>
                  <c:y val="-0.22728869575131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70-47EA-9613-0CD04049C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wos!$A$2:$A$4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wos!$B$2:$B$4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0.32000000000000034</c:v>
                </c:pt>
                <c:pt idx="2">
                  <c:v>0.31000000000000028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70-47EA-9613-0CD04049C80C}"/>
            </c:ext>
          </c:extLst>
        </c:ser>
        <c:shape val="cylinder"/>
        <c:axId val="147791872"/>
        <c:axId val="147793408"/>
        <c:axId val="0"/>
      </c:bar3DChart>
      <c:catAx>
        <c:axId val="1477918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793408"/>
        <c:crosses val="autoZero"/>
        <c:auto val="1"/>
        <c:lblAlgn val="ctr"/>
        <c:lblOffset val="100"/>
      </c:catAx>
      <c:valAx>
        <c:axId val="14779340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791872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793B48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2.0061606882473004E-2"/>
                  <c:y val="-0.314275727458604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B-4ADB-BD46-6302FA3D114D}"/>
                </c:ext>
              </c:extLst>
            </c:dLbl>
            <c:dLbl>
              <c:idx val="1"/>
              <c:layout>
                <c:manualLayout>
                  <c:x val="1.697530864197537E-2"/>
                  <c:y val="-0.2974395277733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B-4ADB-BD46-6302FA3D114D}"/>
                </c:ext>
              </c:extLst>
            </c:dLbl>
            <c:dLbl>
              <c:idx val="2"/>
              <c:layout>
                <c:manualLayout>
                  <c:x val="1.3888888888888892E-2"/>
                  <c:y val="-0.2497369619983552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B-4ADB-BD46-6302FA3D1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0.46</c:v>
                </c:pt>
                <c:pt idx="2">
                  <c:v>0.37000000000000038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1B-4ADB-BD46-6302FA3D114D}"/>
            </c:ext>
          </c:extLst>
        </c:ser>
        <c:shape val="cylinder"/>
        <c:axId val="147859328"/>
        <c:axId val="147860864"/>
        <c:axId val="0"/>
      </c:bar3DChart>
      <c:catAx>
        <c:axId val="1478593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860864"/>
        <c:crosses val="autoZero"/>
        <c:auto val="1"/>
        <c:lblAlgn val="ctr"/>
        <c:lblOffset val="100"/>
      </c:catAx>
      <c:valAx>
        <c:axId val="14786086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7859328"/>
        <c:crosses val="autoZero"/>
        <c:crossBetween val="between"/>
      </c:valAx>
    </c:plotArea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2.0061606882473004E-2"/>
                  <c:y val="-0.274991261526278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9-4B1B-8AD1-087F46291148}"/>
                </c:ext>
              </c:extLst>
            </c:dLbl>
            <c:dLbl>
              <c:idx val="1"/>
              <c:layout>
                <c:manualLayout>
                  <c:x val="7.7160493827161088E-3"/>
                  <c:y val="-0.303051594335082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B9-4B1B-8AD1-087F46291148}"/>
                </c:ext>
              </c:extLst>
            </c:dLbl>
            <c:dLbl>
              <c:idx val="2"/>
              <c:layout>
                <c:manualLayout>
                  <c:x val="1.3888888888888892E-2"/>
                  <c:y val="-0.272185228245398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B9-4B1B-8AD1-087F46291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0.35000000000000031</c:v>
                </c:pt>
                <c:pt idx="1">
                  <c:v>0.53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B9-4B1B-8AD1-087F46291148}"/>
            </c:ext>
          </c:extLst>
        </c:ser>
        <c:shape val="cylinder"/>
        <c:axId val="151108992"/>
        <c:axId val="151544960"/>
        <c:axId val="0"/>
      </c:bar3DChart>
      <c:catAx>
        <c:axId val="1511089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51544960"/>
        <c:crosses val="autoZero"/>
        <c:auto val="1"/>
        <c:lblAlgn val="ctr"/>
        <c:lblOffset val="100"/>
      </c:catAx>
      <c:valAx>
        <c:axId val="15154496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1108992"/>
        <c:crosses val="autoZero"/>
        <c:crossBetween val="between"/>
      </c:valAx>
    </c:plotArea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FA6D16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2.0061606882473004E-2"/>
                  <c:y val="-0.218870816856173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BF-43A7-837B-2C1C242C26CC}"/>
                </c:ext>
              </c:extLst>
            </c:dLbl>
            <c:dLbl>
              <c:idx val="1"/>
              <c:layout>
                <c:manualLayout>
                  <c:x val="7.7160493827161088E-3"/>
                  <c:y val="-0.3086636608968437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BF-43A7-837B-2C1C242C26CC}"/>
                </c:ext>
              </c:extLst>
            </c:dLbl>
            <c:dLbl>
              <c:idx val="2"/>
              <c:layout>
                <c:manualLayout>
                  <c:x val="2.3148148148148147E-2"/>
                  <c:y val="-0.269379415912020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F-43A7-837B-2C1C242C2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0.2</c:v>
                </c:pt>
                <c:pt idx="1">
                  <c:v>0.52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BF-43A7-837B-2C1C242C26CC}"/>
            </c:ext>
          </c:extLst>
        </c:ser>
        <c:shape val="cylinder"/>
        <c:axId val="148006400"/>
        <c:axId val="148007936"/>
        <c:axId val="0"/>
      </c:bar3DChart>
      <c:catAx>
        <c:axId val="1480064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8007936"/>
        <c:crosses val="autoZero"/>
        <c:auto val="1"/>
        <c:lblAlgn val="ctr"/>
        <c:lblOffset val="100"/>
      </c:catAx>
      <c:valAx>
        <c:axId val="14800793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800640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Arkusz2!$A$2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Arkusz2!$B$2:$C$2</c:f>
              <c:numCache>
                <c:formatCode>0%</c:formatCode>
                <c:ptCount val="2"/>
                <c:pt idx="0">
                  <c:v>0.94000000000000061</c:v>
                </c:pt>
                <c:pt idx="1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28-4B1B-8786-AF7C9870BBD6}"/>
            </c:ext>
          </c:extLst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Arkusz2!$B$3:$C$3</c:f>
              <c:numCache>
                <c:formatCode>0%</c:formatCode>
                <c:ptCount val="2"/>
                <c:pt idx="0">
                  <c:v>0.84000000000000064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8-4B1B-8786-AF7C9870BBD6}"/>
            </c:ext>
          </c:extLst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26-4CD8-8221-205AABA1F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Arkusz2!$B$4:$C$4</c:f>
              <c:numCache>
                <c:formatCode>0%</c:formatCode>
                <c:ptCount val="2"/>
                <c:pt idx="0">
                  <c:v>0.76000000000000123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28-4B1B-8786-AF7C9870BBD6}"/>
            </c:ext>
          </c:extLst>
        </c:ser>
        <c:shape val="cone"/>
        <c:axId val="100755712"/>
        <c:axId val="100814848"/>
        <c:axId val="0"/>
      </c:bar3DChart>
      <c:catAx>
        <c:axId val="1007557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00814848"/>
        <c:crosses val="autoZero"/>
        <c:auto val="1"/>
        <c:lblAlgn val="ctr"/>
        <c:lblOffset val="100"/>
      </c:catAx>
      <c:valAx>
        <c:axId val="1008148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00755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0%</c:formatCode>
                <c:ptCount val="2"/>
                <c:pt idx="0">
                  <c:v>0.88</c:v>
                </c:pt>
                <c:pt idx="1">
                  <c:v>0.69000000000000061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3-48DD-8865-6A0A3DDA1A42}"/>
            </c:ext>
          </c:extLst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0.8</c:v>
                </c:pt>
                <c:pt idx="1">
                  <c:v>0.69000000000000061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3-48DD-8865-6A0A3DDA1A42}"/>
            </c:ext>
          </c:extLst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0.58000000000000007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3-48DD-8865-6A0A3DDA1A42}"/>
            </c:ext>
          </c:extLst>
        </c:ser>
        <c:shape val="cone"/>
        <c:axId val="100692352"/>
        <c:axId val="100693888"/>
        <c:axId val="0"/>
      </c:bar3DChart>
      <c:catAx>
        <c:axId val="1006923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00693888"/>
        <c:crosses val="autoZero"/>
        <c:auto val="1"/>
        <c:lblAlgn val="ctr"/>
        <c:lblOffset val="100"/>
      </c:catAx>
      <c:valAx>
        <c:axId val="10069388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006923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niemiecki!$A$2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niemiecki!$B$2:$C$2</c:f>
              <c:numCache>
                <c:formatCode>0%</c:formatCode>
                <c:ptCount val="2"/>
                <c:pt idx="0">
                  <c:v>0.99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9-4546-BFD4-8FB9F91488B6}"/>
            </c:ext>
          </c:extLst>
        </c:ser>
        <c:ser>
          <c:idx val="1"/>
          <c:order val="1"/>
          <c:tx>
            <c:strRef>
              <c:f>niemiecki!$A$3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niemiecki!$B$3:$C$3</c:f>
              <c:numCache>
                <c:formatCode>0%</c:formatCode>
                <c:ptCount val="2"/>
                <c:pt idx="0">
                  <c:v>0.78</c:v>
                </c:pt>
                <c:pt idx="1">
                  <c:v>0.87000000000000111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59-4546-BFD4-8FB9F91488B6}"/>
            </c:ext>
          </c:extLst>
        </c:ser>
        <c:ser>
          <c:idx val="2"/>
          <c:order val="2"/>
          <c:tx>
            <c:strRef>
              <c:f>niemiecki!$A$4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niemiecki!$B$4:$C$4</c:f>
              <c:numCache>
                <c:formatCode>0%</c:formatCode>
                <c:ptCount val="2"/>
                <c:pt idx="0">
                  <c:v>0.68</c:v>
                </c:pt>
                <c:pt idx="1">
                  <c:v>0.76000000000000123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59-4546-BFD4-8FB9F91488B6}"/>
            </c:ext>
          </c:extLst>
        </c:ser>
        <c:shape val="cone"/>
        <c:axId val="145533568"/>
        <c:axId val="145547648"/>
        <c:axId val="0"/>
      </c:bar3DChart>
      <c:catAx>
        <c:axId val="145533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5547648"/>
        <c:crosses val="autoZero"/>
        <c:auto val="1"/>
        <c:lblAlgn val="ctr"/>
        <c:lblOffset val="100"/>
      </c:catAx>
      <c:valAx>
        <c:axId val="1455476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5533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niemiecki!$A$2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niemiecki!$B$2:$C$2</c:f>
              <c:numCache>
                <c:formatCode>0%</c:formatCode>
                <c:ptCount val="2"/>
                <c:pt idx="0">
                  <c:v>0.92</c:v>
                </c:pt>
                <c:pt idx="1">
                  <c:v>0.66000000000000136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DB-4213-B48E-6A4AD4DFFD66}"/>
            </c:ext>
          </c:extLst>
        </c:ser>
        <c:ser>
          <c:idx val="1"/>
          <c:order val="1"/>
          <c:tx>
            <c:strRef>
              <c:f>niemiecki!$A$3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niemiecki!$B$3:$C$3</c:f>
              <c:numCache>
                <c:formatCode>0%</c:formatCode>
                <c:ptCount val="2"/>
                <c:pt idx="0">
                  <c:v>0.78</c:v>
                </c:pt>
                <c:pt idx="1">
                  <c:v>0.62000000000000111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DB-4213-B48E-6A4AD4DFFD66}"/>
            </c:ext>
          </c:extLst>
        </c:ser>
        <c:ser>
          <c:idx val="2"/>
          <c:order val="2"/>
          <c:tx>
            <c:strRef>
              <c:f>niemiecki!$A$4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niemiecki!$B$4:$C$4</c:f>
              <c:numCache>
                <c:formatCode>0%</c:formatCode>
                <c:ptCount val="2"/>
                <c:pt idx="0">
                  <c:v>0.76000000000000123</c:v>
                </c:pt>
                <c:pt idx="1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DB-4213-B48E-6A4AD4DFFD66}"/>
            </c:ext>
          </c:extLst>
        </c:ser>
        <c:shape val="cone"/>
        <c:axId val="145773312"/>
        <c:axId val="145774848"/>
        <c:axId val="0"/>
      </c:bar3DChart>
      <c:catAx>
        <c:axId val="145773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5774848"/>
        <c:crosses val="autoZero"/>
        <c:auto val="1"/>
        <c:lblAlgn val="ctr"/>
        <c:lblOffset val="100"/>
      </c:catAx>
      <c:valAx>
        <c:axId val="1457748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5773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włoski!$A$2</c:f>
              <c:strCache>
                <c:ptCount val="1"/>
                <c:pt idx="0">
                  <c:v>LO Piekary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włoski!$B$1</c:f>
              <c:strCache>
                <c:ptCount val="1"/>
                <c:pt idx="0">
                  <c:v>Poziom rozszerzony</c:v>
                </c:pt>
              </c:strCache>
            </c:strRef>
          </c:cat>
          <c:val>
            <c:numRef>
              <c:f>włoski!$B$2</c:f>
              <c:numCache>
                <c:formatCode>0%</c:formatCode>
                <c:ptCount val="1"/>
                <c:pt idx="0">
                  <c:v>0.62000000000000111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B6-4DF5-B71C-1C9C12331318}"/>
            </c:ext>
          </c:extLst>
        </c:ser>
        <c:ser>
          <c:idx val="1"/>
          <c:order val="1"/>
          <c:tx>
            <c:strRef>
              <c:f>włoski!$A$3</c:f>
              <c:strCache>
                <c:ptCount val="1"/>
                <c:pt idx="0">
                  <c:v>LO Małopolska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włoski!$B$1</c:f>
              <c:strCache>
                <c:ptCount val="1"/>
                <c:pt idx="0">
                  <c:v>Poziom rozszerzony</c:v>
                </c:pt>
              </c:strCache>
            </c:strRef>
          </c:cat>
          <c:val>
            <c:numRef>
              <c:f>włoski!$B$3</c:f>
              <c:numCache>
                <c:formatCode>0%</c:formatCode>
                <c:ptCount val="1"/>
                <c:pt idx="0">
                  <c:v>0.64000000000000123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B6-4DF5-B71C-1C9C12331318}"/>
            </c:ext>
          </c:extLst>
        </c:ser>
        <c:ser>
          <c:idx val="2"/>
          <c:order val="2"/>
          <c:tx>
            <c:strRef>
              <c:f>włoski!$A$4</c:f>
              <c:strCache>
                <c:ptCount val="1"/>
                <c:pt idx="0">
                  <c:v>Polska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włoski!$B$1</c:f>
              <c:strCache>
                <c:ptCount val="1"/>
                <c:pt idx="0">
                  <c:v>Poziom rozszerzony</c:v>
                </c:pt>
              </c:strCache>
            </c:strRef>
          </c:cat>
          <c:val>
            <c:numRef>
              <c:f>włoski!$B$4</c:f>
              <c:numCache>
                <c:formatCode>0%</c:formatCode>
                <c:ptCount val="1"/>
                <c:pt idx="0">
                  <c:v>0.82000000000000062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B6-4DF5-B71C-1C9C12331318}"/>
            </c:ext>
          </c:extLst>
        </c:ser>
        <c:shape val="cone"/>
        <c:axId val="145840768"/>
        <c:axId val="145858944"/>
        <c:axId val="0"/>
      </c:bar3DChart>
      <c:catAx>
        <c:axId val="1458407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5858944"/>
        <c:crosses val="autoZero"/>
        <c:auto val="1"/>
        <c:lblAlgn val="ctr"/>
        <c:lblOffset val="100"/>
      </c:catAx>
      <c:valAx>
        <c:axId val="1458589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5840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niemiecki!$A$2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niemiecki!$B$2:$C$2</c:f>
              <c:numCache>
                <c:formatCode>0%</c:formatCode>
                <c:ptCount val="2"/>
                <c:pt idx="0">
                  <c:v>0.94000000000000061</c:v>
                </c:pt>
                <c:pt idx="1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3-416E-A29A-A8F64B6D65ED}"/>
            </c:ext>
          </c:extLst>
        </c:ser>
        <c:ser>
          <c:idx val="1"/>
          <c:order val="1"/>
          <c:tx>
            <c:strRef>
              <c:f>niemiecki!$A$3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niemiecki!$B$3:$C$3</c:f>
              <c:numCache>
                <c:formatCode>0%</c:formatCode>
                <c:ptCount val="2"/>
                <c:pt idx="0">
                  <c:v>0.79</c:v>
                </c:pt>
                <c:pt idx="1">
                  <c:v>0.7400000000000011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E3-416E-A29A-A8F64B6D65ED}"/>
            </c:ext>
          </c:extLst>
        </c:ser>
        <c:ser>
          <c:idx val="2"/>
          <c:order val="2"/>
          <c:tx>
            <c:strRef>
              <c:f>niemiecki!$A$4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niemiecki!$B$1:$C$1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niemiecki!$B$4:$C$4</c:f>
              <c:numCache>
                <c:formatCode>0%</c:formatCode>
                <c:ptCount val="2"/>
                <c:pt idx="0">
                  <c:v>0.81</c:v>
                </c:pt>
                <c:pt idx="1">
                  <c:v>0.72000000000000064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E3-416E-A29A-A8F64B6D65ED}"/>
            </c:ext>
          </c:extLst>
        </c:ser>
        <c:shape val="cone"/>
        <c:axId val="146220544"/>
        <c:axId val="146222080"/>
        <c:axId val="0"/>
      </c:bar3DChart>
      <c:catAx>
        <c:axId val="146220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6222080"/>
        <c:crosses val="autoZero"/>
        <c:auto val="1"/>
        <c:lblAlgn val="ctr"/>
        <c:lblOffset val="100"/>
      </c:catAx>
      <c:valAx>
        <c:axId val="14622208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62205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matematyka!$A$2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3506B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matematyka!$B$2:$C$2</c:f>
              <c:numCache>
                <c:formatCode>0%</c:formatCode>
                <c:ptCount val="2"/>
                <c:pt idx="0">
                  <c:v>0.79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8-4238-91AB-4C3AB0B9664F}"/>
            </c:ext>
          </c:extLst>
        </c:ser>
        <c:ser>
          <c:idx val="1"/>
          <c:order val="1"/>
          <c:tx>
            <c:strRef>
              <c:f>matematyka!$A$3</c:f>
              <c:strCache>
                <c:ptCount val="1"/>
                <c:pt idx="0">
                  <c:v>LO 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matematyka!$B$3:$C$3</c:f>
              <c:numCache>
                <c:formatCode>0%</c:formatCode>
                <c:ptCount val="2"/>
                <c:pt idx="0">
                  <c:v>0.65000000000000135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C8-4238-91AB-4C3AB0B9664F}"/>
            </c:ext>
          </c:extLst>
        </c:ser>
        <c:ser>
          <c:idx val="2"/>
          <c:order val="2"/>
          <c:tx>
            <c:strRef>
              <c:f>matematyka!$A$4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matematyka!$B$4:$C$4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0.31000000000000055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C8-4238-91AB-4C3AB0B9664F}"/>
            </c:ext>
          </c:extLst>
        </c:ser>
        <c:shape val="cone"/>
        <c:axId val="146147584"/>
        <c:axId val="146153472"/>
        <c:axId val="0"/>
      </c:bar3DChart>
      <c:catAx>
        <c:axId val="1461475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6153472"/>
        <c:crosses val="autoZero"/>
        <c:auto val="1"/>
        <c:lblAlgn val="ctr"/>
        <c:lblOffset val="100"/>
      </c:catAx>
      <c:valAx>
        <c:axId val="14615347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6147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fizyka!$B$1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gradFill>
              <a:gsLst>
                <a:gs pos="0">
                  <a:srgbClr val="3506BA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0802469135802443E-2"/>
                  <c:y val="-0.23290076231307283"/>
                </c:manualLayout>
              </c:layout>
              <c:showVal val="1"/>
            </c:dLbl>
            <c:dLbl>
              <c:idx val="1"/>
              <c:layout>
                <c:manualLayout>
                  <c:x val="1.697530864197537E-2"/>
                  <c:y val="-0.30024556105420247"/>
                </c:manualLayout>
              </c:layout>
              <c:showVal val="1"/>
            </c:dLbl>
            <c:dLbl>
              <c:idx val="2"/>
              <c:layout>
                <c:manualLayout>
                  <c:x val="2.3148148148148147E-2"/>
                  <c:y val="-0.24973696199835529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fizyka!$A$2:$A$4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fizyka!$B$2:$B$4</c:f>
              <c:numCache>
                <c:formatCode>0%</c:formatCode>
                <c:ptCount val="3"/>
                <c:pt idx="0">
                  <c:v>0.33000000000000074</c:v>
                </c:pt>
                <c:pt idx="1">
                  <c:v>0.5</c:v>
                </c:pt>
                <c:pt idx="2">
                  <c:v>0.37000000000000038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9-418F-9768-4E2F9EE38783}"/>
            </c:ext>
          </c:extLst>
        </c:ser>
        <c:shape val="cylinder"/>
        <c:axId val="146547840"/>
        <c:axId val="146549376"/>
        <c:axId val="0"/>
      </c:bar3DChart>
      <c:catAx>
        <c:axId val="1465478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6549376"/>
        <c:crosses val="autoZero"/>
        <c:auto val="1"/>
        <c:lblAlgn val="ctr"/>
        <c:lblOffset val="100"/>
      </c:catAx>
      <c:valAx>
        <c:axId val="14654937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6547840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0C4A7D-C60D-4F9F-BBF8-B1BB99261082}" type="datetimeFigureOut">
              <a:rPr lang="pl-PL"/>
              <a:pPr>
                <a:defRPr/>
              </a:pPr>
              <a:t>14.02.2022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1584F3-4384-48FF-853B-E8BBFA317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90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54974-AFC9-4CB9-9423-C57AAEA3781E}" type="slidenum">
              <a:rPr lang="pl-PL" smtClean="0"/>
              <a:pPr/>
              <a:t>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8418E-3F29-414C-91F5-0EAB0E11C602}" type="slidenum">
              <a:rPr lang="pl-PL" smtClean="0"/>
              <a:pPr/>
              <a:t>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F2EF6-5848-45F6-BC60-5A40DC15CB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14701-4A2D-447A-935A-8316A0FD2B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22C9FE-E83F-4BB9-B254-1BEF36117B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669C7-C3FB-4A14-B837-F43EDAD4754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B859A9-5486-4EB5-8E95-D37D82B2B0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904605-802F-47C6-831D-7B84F62FAB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02D5F2-BEDD-43A1-900D-9DFA518A16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7C830-2AD9-4015-92E5-630359DFF4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5CA115-2600-4B8B-A4EF-2752A103E83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8A4EF-C1BE-43E4-8C08-7A6D9E3A84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D75351-775A-42BA-8508-9E1EAFF804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8A1AE5-50BF-4774-8885-10F521E8F0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492896"/>
            <a:ext cx="4165600" cy="2271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Liceum Ogólnokształcące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im. </a:t>
            </a:r>
            <a:r>
              <a:rPr lang="pl-PL" sz="2400" dirty="0" err="1" smtClean="0">
                <a:solidFill>
                  <a:schemeClr val="bg1"/>
                </a:solidFill>
              </a:rPr>
              <a:t>Josephine</a:t>
            </a:r>
            <a:r>
              <a:rPr lang="pl-PL" sz="2400" dirty="0" smtClean="0">
                <a:solidFill>
                  <a:schemeClr val="bg1"/>
                </a:solidFill>
              </a:rPr>
              <a:t> Gebert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Centrum Edukacyjnym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„Radosna Nowina 2000”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Piekarach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45088" y="3141663"/>
            <a:ext cx="3810000" cy="29908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642918"/>
            <a:ext cx="7793037" cy="1462088"/>
          </a:xfrm>
          <a:ln>
            <a:noFill/>
          </a:ln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Wyniki egzaminu maturalnego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maj 2021</a:t>
            </a:r>
          </a:p>
        </p:txBody>
      </p:sp>
      <p:pic>
        <p:nvPicPr>
          <p:cNvPr id="134146" name="Picture 2" descr="http://www.zspgarbatka.samorzad.pl/upload/kaszt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717032"/>
            <a:ext cx="4392487" cy="2657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Matematyka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– 122 osoby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61 osób </a:t>
            </a:r>
            <a:endParaRPr lang="pl-PL" sz="4400" dirty="0"/>
          </a:p>
        </p:txBody>
      </p:sp>
      <p:graphicFrame>
        <p:nvGraphicFramePr>
          <p:cNvPr id="8" name="Symbol zastępczy zawartości 5">
            <a:extLst>
              <a:ext uri="{FF2B5EF4-FFF2-40B4-BE49-F238E27FC236}">
                <a16:creationId xmlns="" xmlns:a16="http://schemas.microsoft.com/office/drawing/2014/main" id="{4824F9D0-09F4-4894-8065-AA7A9C15F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10869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www.eostroleka.pl/luba/dane/pliki/obrazy/matematyka-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0812"/>
            <a:ext cx="2507202" cy="188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6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Fizyka</a:t>
            </a:r>
            <a:r>
              <a:rPr lang="pl-PL" sz="3200" dirty="0">
                <a:solidFill>
                  <a:schemeClr val="tx1"/>
                </a:solidFill>
              </a:rPr>
              <a:t/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9 osób </a:t>
            </a:r>
          </a:p>
        </p:txBody>
      </p:sp>
      <p:graphicFrame>
        <p:nvGraphicFramePr>
          <p:cNvPr id="7" name="Symbol zastępczy zawartości 5">
            <a:extLst>
              <a:ext uri="{FF2B5EF4-FFF2-40B4-BE49-F238E27FC236}">
                <a16:creationId xmlns="" xmlns:a16="http://schemas.microsoft.com/office/drawing/2014/main" id="{91234311-181B-4BB1-BE79-9FC5DFED0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28672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://www.zamkor.pl/images/serwisy/serwisy_fizyka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8744"/>
            <a:ext cx="2947491" cy="191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59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Geografia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14 osób 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6">
            <a:extLst>
              <a:ext uri="{FF2B5EF4-FFF2-40B4-BE49-F238E27FC236}">
                <a16:creationId xmlns="" xmlns:a16="http://schemas.microsoft.com/office/drawing/2014/main" id="{F600B5E4-24AB-4F97-919A-BDEC80F20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49793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ttp://static.lo.krapkowice.pl/download/388/geografi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9" y="476672"/>
            <a:ext cx="2334816" cy="233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9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Biologia</a:t>
            </a: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26 osób </a:t>
            </a:r>
            <a:endParaRPr lang="pl-PL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4">
            <a:extLst>
              <a:ext uri="{FF2B5EF4-FFF2-40B4-BE49-F238E27FC236}">
                <a16:creationId xmlns="" xmlns:a16="http://schemas.microsoft.com/office/drawing/2014/main" id="{961E9A23-0381-424D-B3AC-9B8206705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66891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http://www.uczelnie.pl/art_files/7250/g_346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75347" cy="1764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Chemia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24 osoby </a:t>
            </a: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F1F14AF0-5350-48FB-9FFA-A6AE2090F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44657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c.wrzuta.pl/wi14271/03a55e9a0022a80f50e999e8/probowki_niebieskie_ww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8" y="908720"/>
            <a:ext cx="265162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9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F93C4A74-7E25-45A0-A2E6-B370E74B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Wiedza o społeczeństwie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3 osoby</a:t>
            </a:r>
            <a:endParaRPr lang="pl-PL" sz="2000" dirty="0"/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xmlns="" id="{052003D7-A3EE-43D2-91DF-15BBD4B56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0027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gfx.dlastudenta.pl/photos/dlamaturzysty/320wos.jpg">
            <a:extLst>
              <a:ext uri="{FF2B5EF4-FFF2-40B4-BE49-F238E27FC236}">
                <a16:creationId xmlns:a16="http://schemas.microsoft.com/office/drawing/2014/main" xmlns="" id="{4F664802-95D3-4A18-9892-BAF5F2FA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188" y="692696"/>
            <a:ext cx="2567947" cy="1925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28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25 osób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D049CADD-606C-4692-8AD7-01A705107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3638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8" name="Picture 6" descr="http://1.bp.blogspot.com/-v9899pxX2bo/To8i0WlixTI/AAAAAAAAADA/Y9tfgAwNhA8/s1600/histo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6069"/>
            <a:ext cx="2798909" cy="21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4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 sztuki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4 osoby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="" xmlns:a16="http://schemas.microsoft.com/office/drawing/2014/main" id="{A6C9D3F5-7F49-4798-95E9-B407BEB08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999152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66"/>
            <a:ext cx="2130663" cy="2211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06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 muzyki</a:t>
            </a:r>
            <a:r>
              <a:rPr lang="pl-PL" sz="6600" dirty="0">
                <a:solidFill>
                  <a:schemeClr val="tx1"/>
                </a:solidFill>
              </a:rPr>
              <a:t/>
            </a:r>
            <a:br>
              <a:rPr lang="pl-PL" sz="66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1 osoba </a:t>
            </a:r>
            <a:endParaRPr lang="pl-PL" sz="2000" dirty="0"/>
          </a:p>
        </p:txBody>
      </p:sp>
      <p:sp>
        <p:nvSpPr>
          <p:cNvPr id="56324" name="AutoShape 4" descr="Słownik łaciński online - 25 000 haseł | Łacina global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02B150E9-03A5-47D0-80B7-884478CDD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470141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static.prsa.pl/images/550e1893-1e20-4e1a-aed8-e53251363dd9.jpg">
            <a:extLst>
              <a:ext uri="{FF2B5EF4-FFF2-40B4-BE49-F238E27FC236}">
                <a16:creationId xmlns="" xmlns:a16="http://schemas.microsoft.com/office/drawing/2014/main" id="{DDD85D6E-8E41-4054-854B-471D266B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4380"/>
            <a:ext cx="3262764" cy="1794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90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075240" cy="465772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ea typeface="Batang" pitchFamily="18" charset="-127"/>
              </a:rPr>
              <a:t>Do egzaminu maturalnego w naszej szkole przystąpiło 122 tegorocznych absolwentów.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Zdawalność w Polsce wynosi 83% (sesja maj/czerwiec/sierpień), wszystkie typy szkół.</a:t>
            </a:r>
          </a:p>
          <a:p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Małopolsce zdało 85% tegorocznych </a:t>
            </a:r>
            <a:r>
              <a:rPr lang="pl-PL" dirty="0">
                <a:ea typeface="Batang" pitchFamily="18" charset="-127"/>
              </a:rPr>
              <a:t>absolwentów (sesja </a:t>
            </a:r>
            <a:r>
              <a:rPr lang="pl-PL" dirty="0" smtClean="0">
                <a:ea typeface="Batang" pitchFamily="18" charset="-127"/>
              </a:rPr>
              <a:t>maj/czerwiec/sierpień)</a:t>
            </a:r>
            <a:endParaRPr lang="pl-PL" dirty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Zdawalność po trzech sesjach w LO Piekary </a:t>
            </a:r>
            <a:br>
              <a:rPr lang="pl-PL" dirty="0" smtClean="0">
                <a:ea typeface="Batang" pitchFamily="18" charset="-127"/>
              </a:rPr>
            </a:br>
            <a:r>
              <a:rPr lang="pl-PL" dirty="0" smtClean="0">
                <a:ea typeface="Batang" pitchFamily="18" charset="-127"/>
              </a:rPr>
              <a:t>wynosi 99%. (jeden zdający nie zdał w maju</a:t>
            </a:r>
            <a:br>
              <a:rPr lang="pl-PL" dirty="0" smtClean="0">
                <a:ea typeface="Batang" pitchFamily="18" charset="-127"/>
              </a:rPr>
            </a:br>
            <a:r>
              <a:rPr lang="pl-PL" dirty="0" smtClean="0">
                <a:ea typeface="Batang" pitchFamily="18" charset="-127"/>
              </a:rPr>
              <a:t>i nie podszedł do terminu poprawkowego)</a:t>
            </a:r>
            <a:br>
              <a:rPr lang="pl-PL" dirty="0" smtClean="0">
                <a:ea typeface="Batang" pitchFamily="18" charset="-127"/>
              </a:rPr>
            </a:br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Najważniejsze informacje: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polski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 122 osoby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59 osób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="" xmlns:a16="http://schemas.microsoft.com/office/drawing/2014/main" id="{C7396291-2D93-4BAA-B29B-04565D8B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152790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img31.staticclassifieds.com/images_tablicapl/99099899_2_644x461_korepetycje-jezyk-polski-powtorka-przed-wystawieniem-ocen-dodaj-zdjec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27275" cy="1869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41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Język angielski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117 osób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113 osób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155575" y="-23622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307975" y="-22098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9" name="Symbol zastępczy zawartości 7">
            <a:extLst>
              <a:ext uri="{FF2B5EF4-FFF2-40B4-BE49-F238E27FC236}">
                <a16:creationId xmlns="" xmlns:a16="http://schemas.microsoft.com/office/drawing/2014/main" id="{B2977FE2-7ECB-47B0-9F87-B12C5478A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34623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http://kursy-jezykowe-za-granica.com.pl/wp-content/uploads/2012/09/zdj.4-Tower-m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64" y="548680"/>
            <a:ext cx="240142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26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44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niemiecki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1 osoba 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>
                <a:solidFill>
                  <a:srgbClr val="464646"/>
                </a:solidFill>
              </a:rPr>
              <a:t>poziom rozszerzony – 8 osób 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95BACBE9-ECB3-4D71-920B-716CF931E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96071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4664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Język rosyjski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2 osoby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3 osoby</a:t>
            </a:r>
            <a:endParaRPr lang="pl-PL" sz="2000" dirty="0"/>
          </a:p>
        </p:txBody>
      </p:sp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00041495-63B2-433C-A7B3-F1478BF51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0296215"/>
              </p:ext>
            </p:extLst>
          </p:nvPr>
        </p:nvGraphicFramePr>
        <p:xfrm>
          <a:off x="428596" y="17144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Znalezione obrazy dla zapytania plac czerw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85728"/>
            <a:ext cx="2853365" cy="2140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4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44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hiszpański 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>
                <a:solidFill>
                  <a:srgbClr val="464646"/>
                </a:solidFill>
              </a:rPr>
              <a:t>poziom podstawowy – 1 osoba</a:t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>
                <a:solidFill>
                  <a:srgbClr val="464646"/>
                </a:solidFill>
              </a:rPr>
              <a:t>poziom rozszerzony – 2 osoby 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graphicFrame>
        <p:nvGraphicFramePr>
          <p:cNvPr id="10" name="Symbol zastępczy zawartości 6">
            <a:extLst>
              <a:ext uri="{FF2B5EF4-FFF2-40B4-BE49-F238E27FC236}">
                <a16:creationId xmlns="" xmlns:a16="http://schemas.microsoft.com/office/drawing/2014/main" id="{77B2B7E1-B91C-4182-BB51-4A2A300D9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94886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Znalezione obrazy dla zapytania hiszp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168352" cy="2199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99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25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francuski 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>
                <a:solidFill>
                  <a:srgbClr val="464646"/>
                </a:solidFill>
              </a:rPr>
              <a:t>poziom rozszerzony – 2 osoby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graphicFrame>
        <p:nvGraphicFramePr>
          <p:cNvPr id="6" name="Symbol zastępczy zawartości 6">
            <a:extLst>
              <a:ext uri="{FF2B5EF4-FFF2-40B4-BE49-F238E27FC236}">
                <a16:creationId xmlns="" xmlns:a16="http://schemas.microsoft.com/office/drawing/2014/main" id="{59C0B6B7-28AF-41C4-9B32-AB9C97796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57232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Znalezione obrazy dla zapytania franc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20" y="404665"/>
            <a:ext cx="3225013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9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włoski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1 osoba</a:t>
            </a:r>
            <a:r>
              <a:rPr lang="pl-PL" sz="3700" dirty="0">
                <a:solidFill>
                  <a:schemeClr val="tx1"/>
                </a:solidFill>
              </a:rPr>
              <a:t/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4 osoby  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="" xmlns:a16="http://schemas.microsoft.com/office/drawing/2014/main" id="{16193BDB-DC47-4195-BF65-3532881C4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685972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http://wlh.waw.pl/wp-content/uploads/2013/08/w%C5%82ochy-1024x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00042"/>
            <a:ext cx="278871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38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17162</TotalTime>
  <Words>155</Words>
  <Application>Microsoft Office PowerPoint</Application>
  <PresentationFormat>Pokaz na ekranie (4:3)</PresentationFormat>
  <Paragraphs>71</Paragraphs>
  <Slides>18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Wyniki egzaminu maturalnego maj 2021</vt:lpstr>
      <vt:lpstr> Najważniejsze informacje:</vt:lpstr>
      <vt:lpstr>Język polski  poziom podstawowy –  122 osoby  poziom rozszerzony – 59 osób   </vt:lpstr>
      <vt:lpstr> Język angielski poziom podstawowy – 117 osób  poziom rozszerzony – 113 osób   </vt:lpstr>
      <vt:lpstr>Język niemiecki  poziom podstawowy – 1 osoba  poziom rozszerzony – 8 osób  </vt:lpstr>
      <vt:lpstr>Język rosyjski poziom podstawowy – 2 osoby poziom rozszerzony – 3 osoby</vt:lpstr>
      <vt:lpstr>Język hiszpański  poziom podstawowy – 1 osoba poziom rozszerzony – 2 osoby  </vt:lpstr>
      <vt:lpstr>Język francuski  poziom rozszerzony – 2 osoby </vt:lpstr>
      <vt:lpstr>Język włoski  poziom podstawowy – 1 osoba poziom rozszerzony – 4 osoby   </vt:lpstr>
      <vt:lpstr>Matematyka poziom podstawowy – 122 osoby  poziom rozszerzony – 61 osób </vt:lpstr>
      <vt:lpstr>Fizyka poziom rozszerzony –  9 osób </vt:lpstr>
      <vt:lpstr>Geografia poziom rozszerzony – 14 osób </vt:lpstr>
      <vt:lpstr>Biologia poziom rozszerzony –  26 osób </vt:lpstr>
      <vt:lpstr>Chemia poziom rozszerzony – 24 osoby </vt:lpstr>
      <vt:lpstr>Wiedza o społeczeństwie poziom rozszerzony – 3 osoby</vt:lpstr>
      <vt:lpstr>Historia poziom rozszerzony – 25 osób </vt:lpstr>
      <vt:lpstr>Historia sztuki poziom rozszerzony – 4 osoby </vt:lpstr>
      <vt:lpstr>Historia muzyki poziom rozszerzony – 1 osoba </vt:lpstr>
    </vt:vector>
  </TitlesOfParts>
  <Company>APPINT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egzaminu maturalnego -  - zestawienia Sesja wiosenna 2005</dc:title>
  <dc:creator>Anna Piekarska</dc:creator>
  <cp:lastModifiedBy>Kasia</cp:lastModifiedBy>
  <cp:revision>580</cp:revision>
  <dcterms:created xsi:type="dcterms:W3CDTF">2005-10-11T19:48:06Z</dcterms:created>
  <dcterms:modified xsi:type="dcterms:W3CDTF">2022-02-14T19:15:47Z</dcterms:modified>
</cp:coreProperties>
</file>