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18"/>
  </p:notesMasterIdLst>
  <p:sldIdLst>
    <p:sldId id="256" r:id="rId2"/>
    <p:sldId id="25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6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AA00"/>
    <a:srgbClr val="158920"/>
    <a:srgbClr val="260BC5"/>
    <a:srgbClr val="00FF00"/>
    <a:srgbClr val="CC00CC"/>
    <a:srgbClr val="FFFF53"/>
    <a:srgbClr val="FFFFC9"/>
    <a:srgbClr val="FFEBA3"/>
    <a:srgbClr val="66FF66"/>
    <a:srgbClr val="F35F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33" autoAdjust="0"/>
    <p:restoredTop sz="91667" autoAdjust="0"/>
  </p:normalViewPr>
  <p:slideViewPr>
    <p:cSldViewPr>
      <p:cViewPr>
        <p:scale>
          <a:sx n="74" d="100"/>
          <a:sy n="74" d="100"/>
        </p:scale>
        <p:origin x="-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polski!$A$2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polski!$B$2:$C$2</c:f>
              <c:numCache>
                <c:formatCode>0.00%</c:formatCode>
                <c:ptCount val="2"/>
                <c:pt idx="0">
                  <c:v>0.74399999999999999</c:v>
                </c:pt>
                <c:pt idx="1">
                  <c:v>0.67200000000000004</c:v>
                </c:pt>
              </c:numCache>
            </c:numRef>
          </c:val>
        </c:ser>
        <c:ser>
          <c:idx val="1"/>
          <c:order val="1"/>
          <c:tx>
            <c:strRef>
              <c:f>polski!$A$3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polski!$B$3:$C$3</c:f>
              <c:numCache>
                <c:formatCode>0%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polski!$A$4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polski!$B$4:$C$4</c:f>
              <c:numCache>
                <c:formatCode>0%</c:formatCode>
                <c:ptCount val="2"/>
                <c:pt idx="0">
                  <c:v>0.59</c:v>
                </c:pt>
                <c:pt idx="1">
                  <c:v>0.61</c:v>
                </c:pt>
              </c:numCache>
            </c:numRef>
          </c:val>
        </c:ser>
        <c:shape val="cone"/>
        <c:axId val="137107712"/>
        <c:axId val="137138176"/>
        <c:axId val="0"/>
      </c:bar3DChart>
      <c:catAx>
        <c:axId val="137107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37138176"/>
        <c:crosses val="autoZero"/>
        <c:auto val="1"/>
        <c:lblAlgn val="ctr"/>
        <c:lblOffset val="100"/>
      </c:catAx>
      <c:valAx>
        <c:axId val="137138176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37107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biologia!$B$1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158920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biologia!$A$2:$A$4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biologia!$B$2:$B$4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0.43</c:v>
                </c:pt>
                <c:pt idx="2">
                  <c:v>0.36</c:v>
                </c:pt>
              </c:numCache>
            </c:numRef>
          </c:val>
        </c:ser>
        <c:shape val="cone"/>
        <c:axId val="148177664"/>
        <c:axId val="148179200"/>
        <c:axId val="0"/>
      </c:bar3DChart>
      <c:catAx>
        <c:axId val="14817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8179200"/>
        <c:crosses val="autoZero"/>
        <c:auto val="1"/>
        <c:lblAlgn val="ctr"/>
        <c:lblOffset val="100"/>
      </c:catAx>
      <c:valAx>
        <c:axId val="14817920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8177664"/>
        <c:crosses val="autoZero"/>
        <c:crossBetween val="between"/>
      </c:valAx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chemia!$B$1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39639D">
                <a:lumMod val="75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chemia!$A$2:$A$4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chemia!$B$2:$B$4</c:f>
              <c:numCache>
                <c:formatCode>0%</c:formatCode>
                <c:ptCount val="3"/>
                <c:pt idx="0">
                  <c:v>0.53</c:v>
                </c:pt>
                <c:pt idx="1">
                  <c:v>0.43</c:v>
                </c:pt>
                <c:pt idx="2">
                  <c:v>0.39</c:v>
                </c:pt>
              </c:numCache>
            </c:numRef>
          </c:val>
        </c:ser>
        <c:shape val="cone"/>
        <c:axId val="148355712"/>
        <c:axId val="148357504"/>
        <c:axId val="0"/>
      </c:bar3DChart>
      <c:catAx>
        <c:axId val="148355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8357504"/>
        <c:crosses val="autoZero"/>
        <c:auto val="1"/>
        <c:lblAlgn val="ctr"/>
        <c:lblOffset val="100"/>
      </c:catAx>
      <c:valAx>
        <c:axId val="14835750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8355712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wos!$B$1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F35FBE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wos!$A$2:$A$4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wos!$B$2:$B$4</c:f>
              <c:numCache>
                <c:formatCode>0%</c:formatCode>
                <c:ptCount val="3"/>
                <c:pt idx="0" formatCode="0.00%">
                  <c:v>0.46500000000000002</c:v>
                </c:pt>
                <c:pt idx="1">
                  <c:v>0.36</c:v>
                </c:pt>
                <c:pt idx="2">
                  <c:v>0.27</c:v>
                </c:pt>
              </c:numCache>
            </c:numRef>
          </c:val>
        </c:ser>
        <c:shape val="cone"/>
        <c:axId val="148916096"/>
        <c:axId val="148917632"/>
        <c:axId val="0"/>
      </c:bar3DChart>
      <c:catAx>
        <c:axId val="148916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8917632"/>
        <c:crosses val="autoZero"/>
        <c:auto val="1"/>
        <c:lblAlgn val="ctr"/>
        <c:lblOffset val="100"/>
      </c:catAx>
      <c:valAx>
        <c:axId val="148917632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8916096"/>
        <c:crosses val="autoZero"/>
        <c:crossBetween val="between"/>
      </c:valAx>
    </c:plotArea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EB641B">
                <a:lumMod val="75000"/>
              </a:srgbClr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0%</c:formatCode>
                <c:ptCount val="3"/>
                <c:pt idx="0" formatCode="0.00%">
                  <c:v>0.59299999999999997</c:v>
                </c:pt>
                <c:pt idx="1">
                  <c:v>0.49</c:v>
                </c:pt>
                <c:pt idx="2">
                  <c:v>0.42</c:v>
                </c:pt>
              </c:numCache>
            </c:numRef>
          </c:val>
        </c:ser>
        <c:shape val="cone"/>
        <c:axId val="148838656"/>
        <c:axId val="148869120"/>
        <c:axId val="0"/>
      </c:bar3DChart>
      <c:catAx>
        <c:axId val="148838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8869120"/>
        <c:crosses val="autoZero"/>
        <c:auto val="1"/>
        <c:lblAlgn val="ctr"/>
        <c:lblOffset val="100"/>
      </c:catAx>
      <c:valAx>
        <c:axId val="148869120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8838656"/>
        <c:crosses val="autoZero"/>
        <c:crossBetween val="between"/>
      </c:valAx>
    </c:plotArea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D2AA00"/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0%</c:formatCode>
                <c:ptCount val="3"/>
                <c:pt idx="0">
                  <c:v>0.60000000000000031</c:v>
                </c:pt>
                <c:pt idx="1">
                  <c:v>0.49000000000000016</c:v>
                </c:pt>
                <c:pt idx="2">
                  <c:v>0.45</c:v>
                </c:pt>
              </c:numCache>
            </c:numRef>
          </c:val>
        </c:ser>
        <c:shape val="cone"/>
        <c:axId val="149374080"/>
        <c:axId val="149375616"/>
        <c:axId val="0"/>
      </c:bar3DChart>
      <c:catAx>
        <c:axId val="149374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9375616"/>
        <c:crosses val="autoZero"/>
        <c:auto val="1"/>
        <c:lblAlgn val="ctr"/>
        <c:lblOffset val="100"/>
      </c:catAx>
      <c:valAx>
        <c:axId val="14937561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937408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Arkusz2!$A$2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Arkusz2!$B$2:$C$2</c:f>
              <c:numCache>
                <c:formatCode>0%</c:formatCode>
                <c:ptCount val="2"/>
                <c:pt idx="0">
                  <c:v>0.89</c:v>
                </c:pt>
                <c:pt idx="1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Arkusz2!$A$3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Arkusz2!$B$3:$C$3</c:f>
              <c:numCache>
                <c:formatCode>0%</c:formatCode>
                <c:ptCount val="2"/>
                <c:pt idx="0">
                  <c:v>0.78</c:v>
                </c:pt>
                <c:pt idx="1">
                  <c:v>0.61</c:v>
                </c:pt>
              </c:numCache>
            </c:numRef>
          </c:val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Arkusz2!$B$4:$C$4</c:f>
              <c:numCache>
                <c:formatCode>0%</c:formatCode>
                <c:ptCount val="2"/>
                <c:pt idx="0">
                  <c:v>0.71</c:v>
                </c:pt>
                <c:pt idx="1">
                  <c:v>0.55000000000000004</c:v>
                </c:pt>
              </c:numCache>
            </c:numRef>
          </c:val>
        </c:ser>
        <c:shape val="cone"/>
        <c:axId val="137182208"/>
        <c:axId val="137454336"/>
        <c:axId val="0"/>
      </c:bar3DChart>
      <c:catAx>
        <c:axId val="137182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37454336"/>
        <c:crosses val="autoZero"/>
        <c:auto val="1"/>
        <c:lblAlgn val="ctr"/>
        <c:lblOffset val="100"/>
      </c:catAx>
      <c:valAx>
        <c:axId val="13745433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37182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niemiecki!$A$2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niemiecki!$B$2:$C$2</c:f>
              <c:numCache>
                <c:formatCode>0%</c:formatCode>
                <c:ptCount val="2"/>
                <c:pt idx="0" formatCode="0.00%">
                  <c:v>0.86699999999999999</c:v>
                </c:pt>
                <c:pt idx="1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niemiecki!$A$3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niemiecki!$B$3:$C$3</c:f>
              <c:numCache>
                <c:formatCode>0%</c:formatCode>
                <c:ptCount val="2"/>
                <c:pt idx="0">
                  <c:v>0.81</c:v>
                </c:pt>
                <c:pt idx="1">
                  <c:v>0.64</c:v>
                </c:pt>
              </c:numCache>
            </c:numRef>
          </c:val>
        </c:ser>
        <c:ser>
          <c:idx val="2"/>
          <c:order val="2"/>
          <c:tx>
            <c:strRef>
              <c:f>niemiecki!$A$4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niemiecki!$B$4:$C$4</c:f>
              <c:numCache>
                <c:formatCode>0%</c:formatCode>
                <c:ptCount val="2"/>
                <c:pt idx="0">
                  <c:v>0.71</c:v>
                </c:pt>
                <c:pt idx="1">
                  <c:v>0.54</c:v>
                </c:pt>
              </c:numCache>
            </c:numRef>
          </c:val>
        </c:ser>
        <c:shape val="cone"/>
        <c:axId val="137695232"/>
        <c:axId val="137696768"/>
        <c:axId val="0"/>
      </c:bar3DChart>
      <c:catAx>
        <c:axId val="137695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37696768"/>
        <c:crosses val="autoZero"/>
        <c:auto val="1"/>
        <c:lblAlgn val="ctr"/>
        <c:lblOffset val="100"/>
      </c:catAx>
      <c:valAx>
        <c:axId val="137696768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376952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francuski!$B$1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francuski!$A$2:$A$4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francuski!$B$2:$B$4</c:f>
              <c:numCache>
                <c:formatCode>0%</c:formatCode>
                <c:ptCount val="3"/>
                <c:pt idx="0">
                  <c:v>0.72</c:v>
                </c:pt>
                <c:pt idx="1">
                  <c:v>0.66</c:v>
                </c:pt>
                <c:pt idx="2">
                  <c:v>0.65</c:v>
                </c:pt>
              </c:numCache>
            </c:numRef>
          </c:val>
        </c:ser>
        <c:shape val="cone"/>
        <c:axId val="147335424"/>
        <c:axId val="147345408"/>
        <c:axId val="0"/>
      </c:bar3DChart>
      <c:catAx>
        <c:axId val="147335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7345408"/>
        <c:crosses val="autoZero"/>
        <c:auto val="1"/>
        <c:lblAlgn val="ctr"/>
        <c:lblOffset val="100"/>
      </c:catAx>
      <c:valAx>
        <c:axId val="14734540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7335424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włoski!$A$2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włoski!$B$1:$C$1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włoski!$B$2:$C$2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0.85299999999999998</c:v>
                </c:pt>
              </c:numCache>
            </c:numRef>
          </c:val>
        </c:ser>
        <c:ser>
          <c:idx val="1"/>
          <c:order val="1"/>
          <c:tx>
            <c:strRef>
              <c:f>włoski!$A$3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włoski!$B$1:$C$1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włoski!$B$3:$C$3</c:f>
              <c:numCache>
                <c:formatCode>0%</c:formatCode>
                <c:ptCount val="2"/>
                <c:pt idx="0">
                  <c:v>0.9</c:v>
                </c:pt>
                <c:pt idx="1">
                  <c:v>0.78</c:v>
                </c:pt>
              </c:numCache>
            </c:numRef>
          </c:val>
        </c:ser>
        <c:ser>
          <c:idx val="2"/>
          <c:order val="2"/>
          <c:tx>
            <c:strRef>
              <c:f>włoski!$A$4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włoski!$B$1:$C$1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włoski!$B$4:$C$4</c:f>
              <c:numCache>
                <c:formatCode>0%</c:formatCode>
                <c:ptCount val="2"/>
                <c:pt idx="0">
                  <c:v>0.81</c:v>
                </c:pt>
                <c:pt idx="1">
                  <c:v>0.67</c:v>
                </c:pt>
              </c:numCache>
            </c:numRef>
          </c:val>
        </c:ser>
        <c:shape val="cone"/>
        <c:axId val="147573760"/>
        <c:axId val="147596032"/>
        <c:axId val="0"/>
      </c:bar3DChart>
      <c:catAx>
        <c:axId val="147573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7596032"/>
        <c:crosses val="autoZero"/>
        <c:auto val="1"/>
        <c:lblAlgn val="ctr"/>
        <c:lblOffset val="100"/>
      </c:catAx>
      <c:valAx>
        <c:axId val="1475960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7573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rosyjski!$A$2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rosyjski!$B$1:$C$1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rosyjski!$B$2:$C$2</c:f>
              <c:numCache>
                <c:formatCode>0%</c:formatCode>
                <c:ptCount val="2"/>
                <c:pt idx="0">
                  <c:v>1</c:v>
                </c:pt>
                <c:pt idx="1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rosyjski!$A$3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rosyjski!$B$1:$C$1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rosyjski!$B$3:$C$3</c:f>
              <c:numCache>
                <c:formatCode>0%</c:formatCode>
                <c:ptCount val="2"/>
                <c:pt idx="0">
                  <c:v>0.65</c:v>
                </c:pt>
                <c:pt idx="1">
                  <c:v>0.74</c:v>
                </c:pt>
              </c:numCache>
            </c:numRef>
          </c:val>
        </c:ser>
        <c:ser>
          <c:idx val="2"/>
          <c:order val="2"/>
          <c:tx>
            <c:strRef>
              <c:f>rosyjski!$A$4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rosyjski!$B$1:$C$1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rosyjski!$B$4:$C$4</c:f>
              <c:numCache>
                <c:formatCode>0%</c:formatCode>
                <c:ptCount val="2"/>
                <c:pt idx="0">
                  <c:v>0.63</c:v>
                </c:pt>
                <c:pt idx="1">
                  <c:v>0.56999999999999995</c:v>
                </c:pt>
              </c:numCache>
            </c:numRef>
          </c:val>
        </c:ser>
        <c:shape val="cone"/>
        <c:axId val="147850752"/>
        <c:axId val="147852288"/>
        <c:axId val="0"/>
      </c:bar3DChart>
      <c:catAx>
        <c:axId val="147850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7852288"/>
        <c:crosses val="autoZero"/>
        <c:auto val="1"/>
        <c:lblAlgn val="ctr"/>
        <c:lblOffset val="100"/>
      </c:catAx>
      <c:valAx>
        <c:axId val="1478522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7850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matematyka!$A$2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matematyka!$B$2:$C$2</c:f>
              <c:numCache>
                <c:formatCode>0%</c:formatCode>
                <c:ptCount val="2"/>
                <c:pt idx="0">
                  <c:v>0.82</c:v>
                </c:pt>
                <c:pt idx="1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matematyka!$A$3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matematyka!$B$3:$C$3</c:f>
              <c:numCache>
                <c:formatCode>0%</c:formatCode>
                <c:ptCount val="2"/>
                <c:pt idx="0">
                  <c:v>0.65</c:v>
                </c:pt>
                <c:pt idx="1">
                  <c:v>0.42</c:v>
                </c:pt>
              </c:numCache>
            </c:numRef>
          </c:val>
        </c:ser>
        <c:ser>
          <c:idx val="2"/>
          <c:order val="2"/>
          <c:tx>
            <c:strRef>
              <c:f>matematyka!$A$4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matematyka!$B$4:$C$4</c:f>
              <c:numCache>
                <c:formatCode>0%</c:formatCode>
                <c:ptCount val="2"/>
                <c:pt idx="0">
                  <c:v>0.56000000000000005</c:v>
                </c:pt>
                <c:pt idx="1">
                  <c:v>0.31</c:v>
                </c:pt>
              </c:numCache>
            </c:numRef>
          </c:val>
        </c:ser>
        <c:shape val="cone"/>
        <c:axId val="147953920"/>
        <c:axId val="147976192"/>
        <c:axId val="0"/>
      </c:bar3DChart>
      <c:catAx>
        <c:axId val="147953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7976192"/>
        <c:crosses val="autoZero"/>
        <c:auto val="1"/>
        <c:lblAlgn val="ctr"/>
        <c:lblOffset val="100"/>
      </c:catAx>
      <c:valAx>
        <c:axId val="14797619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7953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fizyka!$B$1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260BC5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fizyka!$A$2:$A$4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fizyka!$B$2:$B$4</c:f>
              <c:numCache>
                <c:formatCode>0%</c:formatCode>
                <c:ptCount val="3"/>
                <c:pt idx="0" formatCode="0.00%">
                  <c:v>0.495</c:v>
                </c:pt>
                <c:pt idx="1">
                  <c:v>0.53</c:v>
                </c:pt>
                <c:pt idx="2">
                  <c:v>0.41</c:v>
                </c:pt>
              </c:numCache>
            </c:numRef>
          </c:val>
        </c:ser>
        <c:shape val="cone"/>
        <c:axId val="148345600"/>
        <c:axId val="148347136"/>
        <c:axId val="0"/>
      </c:bar3DChart>
      <c:catAx>
        <c:axId val="148345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8347136"/>
        <c:crosses val="autoZero"/>
        <c:auto val="1"/>
        <c:lblAlgn val="ctr"/>
        <c:lblOffset val="100"/>
      </c:catAx>
      <c:valAx>
        <c:axId val="148347136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8345600"/>
        <c:crosses val="autoZero"/>
        <c:crossBetween val="between"/>
      </c:valAx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geografia!$B$1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DA1F28">
                <a:lumMod val="60000"/>
                <a:lumOff val="40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geografia!$A$2:$A$4</c:f>
              <c:strCache>
                <c:ptCount val="3"/>
                <c:pt idx="0">
                  <c:v>LO Piekary</c:v>
                </c:pt>
                <c:pt idx="1">
                  <c:v>LO Małoploska</c:v>
                </c:pt>
                <c:pt idx="2">
                  <c:v>Polska</c:v>
                </c:pt>
              </c:strCache>
            </c:strRef>
          </c:cat>
          <c:val>
            <c:numRef>
              <c:f>geografia!$B$2:$B$4</c:f>
              <c:numCache>
                <c:formatCode>0%</c:formatCode>
                <c:ptCount val="3"/>
                <c:pt idx="0" formatCode="0.00%">
                  <c:v>0.64400000000000002</c:v>
                </c:pt>
                <c:pt idx="1">
                  <c:v>0.45</c:v>
                </c:pt>
                <c:pt idx="2">
                  <c:v>0.39</c:v>
                </c:pt>
              </c:numCache>
            </c:numRef>
          </c:val>
        </c:ser>
        <c:shape val="cone"/>
        <c:axId val="148015744"/>
        <c:axId val="148021632"/>
        <c:axId val="0"/>
      </c:bar3DChart>
      <c:catAx>
        <c:axId val="148015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8021632"/>
        <c:crosses val="autoZero"/>
        <c:auto val="1"/>
        <c:lblAlgn val="ctr"/>
        <c:lblOffset val="100"/>
      </c:catAx>
      <c:valAx>
        <c:axId val="148021632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8015744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0C4A7D-C60D-4F9F-BBF8-B1BB99261082}" type="datetimeFigureOut">
              <a:rPr lang="pl-PL"/>
              <a:pPr>
                <a:defRPr/>
              </a:pPr>
              <a:t>15.02.2022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1584F3-4384-48FF-853B-E8BBFA3176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90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E54974-AFC9-4CB9-9423-C57AAEA3781E}" type="slidenum">
              <a:rPr lang="pl-PL" smtClean="0"/>
              <a:pPr/>
              <a:t>1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8418E-3F29-414C-91F5-0EAB0E11C602}" type="slidenum">
              <a:rPr lang="pl-PL" smtClean="0"/>
              <a:pPr/>
              <a:t>2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EF2EF6-5848-45F6-BC60-5A40DC15CB3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14701-4A2D-447A-935A-8316A0FD2B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22C9FE-E83F-4BB9-B254-1BEF36117BB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0669C7-C3FB-4A14-B837-F43EDAD4754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B859A9-5486-4EB5-8E95-D37D82B2B0F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904605-802F-47C6-831D-7B84F62FAB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02D5F2-BEDD-43A1-900D-9DFA518A16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B7C830-2AD9-4015-92E5-630359DFF47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5CA115-2600-4B8B-A4EF-2752A103E83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28A4EF-C1BE-43E4-8C08-7A6D9E3A84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D75351-775A-42BA-8508-9E1EAFF8040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8A1AE5-50BF-4774-8885-10F521E8F0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492896"/>
            <a:ext cx="4165600" cy="2271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Liceum Ogólnokształcące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Centrum Edukacyjnym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„Radosna Nowina 2000”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Piekarach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45088" y="3141663"/>
            <a:ext cx="3810000" cy="29908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642918"/>
            <a:ext cx="7793037" cy="1462088"/>
          </a:xfrm>
          <a:ln>
            <a:noFill/>
          </a:ln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Wyniki egzaminu maturalnego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 Black" pitchFamily="34" charset="0"/>
              </a:rPr>
              <a:t>maj 2016</a:t>
            </a:r>
          </a:p>
        </p:txBody>
      </p:sp>
      <p:pic>
        <p:nvPicPr>
          <p:cNvPr id="134146" name="Picture 2" descr="http://www.zspgarbatka.samorzad.pl/upload/kaszta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3717032"/>
            <a:ext cx="4392487" cy="2657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Fizyka</a:t>
            </a:r>
            <a:r>
              <a:rPr lang="pl-PL" sz="3200" dirty="0">
                <a:solidFill>
                  <a:schemeClr val="tx1"/>
                </a:solidFill>
              </a:rPr>
              <a:t/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4</a:t>
            </a:r>
            <a:r>
              <a:rPr lang="pl-PL" sz="1800" dirty="0" smtClean="0">
                <a:solidFill>
                  <a:schemeClr val="tx1"/>
                </a:solidFill>
              </a:rPr>
              <a:t> osoby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287362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://www.zamkor.pl/images/serwisy/serwisy_fizyka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8744"/>
            <a:ext cx="2947491" cy="1915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64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Geografia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poziom </a:t>
            </a:r>
            <a:r>
              <a:rPr lang="pl-PL" sz="1800" dirty="0">
                <a:solidFill>
                  <a:schemeClr val="tx1"/>
                </a:solidFill>
              </a:rPr>
              <a:t>rozszerzony </a:t>
            </a:r>
            <a:r>
              <a:rPr lang="pl-PL" sz="1800" smtClean="0">
                <a:solidFill>
                  <a:schemeClr val="tx1"/>
                </a:solidFill>
              </a:rPr>
              <a:t>–15 </a:t>
            </a:r>
            <a:r>
              <a:rPr lang="pl-PL" sz="1800" dirty="0">
                <a:solidFill>
                  <a:schemeClr val="tx1"/>
                </a:solidFill>
              </a:rPr>
              <a:t>osób (dodatkowy)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113490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http://static.lo.krapkowice.pl/download/388/geografi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9" y="476672"/>
            <a:ext cx="2334816" cy="233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15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Biologia</a:t>
            </a:r>
            <a:r>
              <a:rPr lang="pl-PL" sz="3000" dirty="0" smtClean="0">
                <a:solidFill>
                  <a:schemeClr val="tx1"/>
                </a:solidFill>
              </a:rPr>
              <a:t/>
            </a:r>
            <a:br>
              <a:rPr lang="pl-PL" sz="30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poziom </a:t>
            </a:r>
            <a:r>
              <a:rPr lang="pl-PL" sz="1800" dirty="0">
                <a:solidFill>
                  <a:schemeClr val="tx1"/>
                </a:solidFill>
              </a:rPr>
              <a:t>rozszerzony – </a:t>
            </a:r>
            <a:r>
              <a:rPr lang="pl-PL" sz="1800" dirty="0" smtClean="0">
                <a:solidFill>
                  <a:schemeClr val="tx1"/>
                </a:solidFill>
              </a:rPr>
              <a:t>41 osób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600" dirty="0" smtClean="0">
                <a:solidFill>
                  <a:schemeClr val="tx1"/>
                </a:solidFill>
              </a:rPr>
              <a:t>)</a:t>
            </a:r>
            <a:endParaRPr lang="pl-PL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817282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http://www.uczelnie.pl/art_files/7250/g_346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714356"/>
            <a:ext cx="3175347" cy="1764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33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Chemia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poziom </a:t>
            </a:r>
            <a:r>
              <a:rPr lang="pl-PL" sz="1800" dirty="0">
                <a:solidFill>
                  <a:schemeClr val="tx1"/>
                </a:solidFill>
              </a:rPr>
              <a:t>rozszerzony – </a:t>
            </a:r>
            <a:r>
              <a:rPr lang="pl-PL" sz="1800" dirty="0" smtClean="0">
                <a:solidFill>
                  <a:schemeClr val="tx1"/>
                </a:solidFill>
              </a:rPr>
              <a:t>33 osoby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800" dirty="0">
                <a:solidFill>
                  <a:srgbClr val="464646"/>
                </a:solidFill>
              </a:rPr>
              <a:t>)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008996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http://c.wrzuta.pl/wi14271/03a55e9a0022a80f50e999e8/probowki_niebieskie_ww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58" y="908720"/>
            <a:ext cx="2651624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49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000" dirty="0">
                <a:solidFill>
                  <a:schemeClr val="tx1"/>
                </a:solidFill>
              </a:rPr>
              <a:t>Wiedza o społeczeństwie</a:t>
            </a:r>
            <a:br>
              <a:rPr lang="pl-PL" sz="30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6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osób (dodatkowy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312974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7522" name="Picture 2" descr="http://gfx.dlastudenta.pl/photos/dlamaturzysty/320w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30480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7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Historia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9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osób (dodatkowy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449943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8" name="Picture 6" descr="http://1.bp.blogspot.com/-v9899pxX2bo/To8i0WlixTI/AAAAAAAAADA/Y9tfgAwNhA8/s1600/histo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6069"/>
            <a:ext cx="2798909" cy="217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06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Historia sztuki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3 osoby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449943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Znalezione obrazy dla zapytania historia sztu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20688"/>
            <a:ext cx="26193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6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643050"/>
            <a:ext cx="7960968" cy="473941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pl-PL" dirty="0" smtClean="0">
                <a:ea typeface="Batang" pitchFamily="18" charset="-127"/>
              </a:rPr>
              <a:t>Do egzaminu maturalnego w naszej szkole przystąpiło122 zdających</a:t>
            </a:r>
            <a:r>
              <a:rPr lang="pl-PL" dirty="0" smtClean="0">
                <a:ea typeface="Batang" pitchFamily="18" charset="-127"/>
              </a:rPr>
              <a:t>.</a:t>
            </a:r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Egzamin w Polsce zdało 85%  tegorocznych absolwentów (sesja maj/czerwiec/sierpień).</a:t>
            </a:r>
          </a:p>
          <a:p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Egzamin w Małopolsce zdało 86% tegorocznych </a:t>
            </a:r>
            <a:r>
              <a:rPr lang="pl-PL" dirty="0">
                <a:ea typeface="Batang" pitchFamily="18" charset="-127"/>
              </a:rPr>
              <a:t>absolwentów (sesja maj/czerwiec/sierpień</a:t>
            </a:r>
            <a:r>
              <a:rPr lang="pl-PL" dirty="0" smtClean="0">
                <a:ea typeface="Batang" pitchFamily="18" charset="-127"/>
              </a:rPr>
              <a:t>).</a:t>
            </a:r>
            <a:endParaRPr lang="pl-PL" dirty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r>
              <a:rPr lang="pl-PL" dirty="0" smtClean="0">
                <a:ea typeface="Batang" pitchFamily="18" charset="-127"/>
              </a:rPr>
              <a:t>Egzamin maturalny w LO Piekary wszyscy </a:t>
            </a:r>
            <a:r>
              <a:rPr lang="pl-PL" dirty="0" smtClean="0">
                <a:ea typeface="Batang" pitchFamily="18" charset="-127"/>
              </a:rPr>
              <a:t>zdali (po trzech sesjach)</a:t>
            </a:r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r>
              <a:rPr lang="pl-PL" dirty="0" smtClean="0">
                <a:ea typeface="Batang" pitchFamily="18" charset="-127"/>
              </a:rPr>
              <a:t>W mieście Krakowie jest zaledwie 10 szkół ponadgimnazjalnych, gdzie zdawalność wynosi 100% (licząc szkoły, gdzie ponad 100 osób zdawało egzamin). W powiecie krakowskim jesteśmy jedyną „dużą” szkołą ze 100% zdawalnością.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Najważniejsze informacje: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 smtClean="0">
                <a:solidFill>
                  <a:schemeClr val="tx1"/>
                </a:solidFill>
              </a:rPr>
              <a:t>Język polski </a:t>
            </a:r>
            <a:br>
              <a:rPr lang="pl-PL" sz="37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podstawowy – 122 osób (obowiązkowy)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rozszerzony – </a:t>
            </a:r>
            <a:r>
              <a:rPr lang="pl-PL" sz="2000" dirty="0">
                <a:solidFill>
                  <a:schemeClr val="tx1"/>
                </a:solidFill>
              </a:rPr>
              <a:t>4</a:t>
            </a:r>
            <a:r>
              <a:rPr lang="pl-PL" sz="2000" dirty="0" smtClean="0">
                <a:solidFill>
                  <a:schemeClr val="tx1"/>
                </a:solidFill>
              </a:rPr>
              <a:t>4 osoby (dodatkowy)</a:t>
            </a:r>
            <a:br>
              <a:rPr lang="pl-PL" sz="2000" dirty="0" smtClean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501064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://img31.staticclassifieds.com/images_tablicapl/99099899_2_644x461_korepetycje-jezyk-polski-powtorka-przed-wystawieniem-ocen-dodaj-zdjec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027275" cy="1869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82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Język angielski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poziom podstawowy – </a:t>
            </a:r>
            <a:r>
              <a:rPr lang="pl-PL" sz="2200" dirty="0" smtClean="0">
                <a:solidFill>
                  <a:schemeClr val="tx1"/>
                </a:solidFill>
              </a:rPr>
              <a:t>115 </a:t>
            </a:r>
            <a:r>
              <a:rPr lang="pl-PL" sz="2200" dirty="0">
                <a:solidFill>
                  <a:schemeClr val="tx1"/>
                </a:solidFill>
              </a:rPr>
              <a:t>osób (</a:t>
            </a:r>
            <a:r>
              <a:rPr lang="pl-PL" sz="2200" dirty="0" smtClean="0">
                <a:solidFill>
                  <a:schemeClr val="tx1"/>
                </a:solidFill>
              </a:rPr>
              <a:t>obowiązkowy)</a:t>
            </a: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poziom rozszerzony – </a:t>
            </a:r>
            <a:r>
              <a:rPr lang="pl-PL" sz="2200" dirty="0" smtClean="0">
                <a:solidFill>
                  <a:schemeClr val="tx1"/>
                </a:solidFill>
              </a:rPr>
              <a:t>98 osób </a:t>
            </a:r>
            <a:r>
              <a:rPr lang="pl-PL" sz="2200" dirty="0">
                <a:solidFill>
                  <a:schemeClr val="tx1"/>
                </a:solidFill>
              </a:rPr>
              <a:t>(dodatkowy)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155575" y="-23622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307975" y="-22098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http://kursy-jezykowe-za-granica.com.pl/wp-content/uploads/2012/09/zdj.4-Tower-m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64" y="548680"/>
            <a:ext cx="2401425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416811"/>
              </p:ext>
            </p:extLst>
          </p:nvPr>
        </p:nvGraphicFramePr>
        <p:xfrm>
          <a:off x="1043608" y="1643050"/>
          <a:ext cx="7457482" cy="45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480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449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niemiecki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podstawowy –3 osób (obowiązkowy</a:t>
            </a:r>
            <a:r>
              <a:rPr lang="pl-PL" sz="2000" dirty="0" smtClean="0">
                <a:solidFill>
                  <a:srgbClr val="464646"/>
                </a:solidFill>
              </a:rPr>
              <a:t>)</a:t>
            </a:r>
            <a:br>
              <a:rPr lang="pl-PL" sz="2000" dirty="0" smtClean="0">
                <a:solidFill>
                  <a:srgbClr val="464646"/>
                </a:solidFill>
              </a:rPr>
            </a:br>
            <a:r>
              <a:rPr lang="pl-PL" sz="2000" dirty="0" smtClean="0">
                <a:solidFill>
                  <a:srgbClr val="464646"/>
                </a:solidFill>
              </a:rPr>
              <a:t>poziom rozszerzony – 6 osób (dodatkowy)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201333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4664"/>
            <a:ext cx="2619048" cy="1742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46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francuski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</a:t>
            </a:r>
            <a:r>
              <a:rPr lang="pl-PL" sz="2000" dirty="0">
                <a:solidFill>
                  <a:schemeClr val="tx1"/>
                </a:solidFill>
              </a:rPr>
              <a:t>rozszerzony – 1</a:t>
            </a:r>
            <a:r>
              <a:rPr lang="pl-PL" sz="2000" dirty="0" smtClean="0">
                <a:solidFill>
                  <a:schemeClr val="tx1"/>
                </a:solidFill>
              </a:rPr>
              <a:t> osoba </a:t>
            </a:r>
            <a:r>
              <a:rPr lang="pl-PL" sz="2000" dirty="0">
                <a:solidFill>
                  <a:schemeClr val="tx1"/>
                </a:solidFill>
              </a:rPr>
              <a:t>(dodatkowy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94982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http://bi.gazeta.pl/im/b8/3d/bb/z12271032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819400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6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włoski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</a:t>
            </a:r>
            <a:r>
              <a:rPr lang="pl-PL" sz="2000" dirty="0" smtClean="0">
                <a:solidFill>
                  <a:schemeClr val="tx1"/>
                </a:solidFill>
              </a:rPr>
              <a:t>podstawowy – 2 osoby (obowiązkowy)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rozszerzony – 3 osoby ( dodatkowy)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089159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http://wlh.waw.pl/wp-content/uploads/2013/08/w%C5%82ochy-1024x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0708"/>
            <a:ext cx="278871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35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Język rosyjski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podstawowy </a:t>
            </a:r>
            <a:r>
              <a:rPr lang="pl-PL" sz="1800" dirty="0" smtClean="0">
                <a:solidFill>
                  <a:schemeClr val="tx1"/>
                </a:solidFill>
              </a:rPr>
              <a:t>–2osoby </a:t>
            </a:r>
            <a:r>
              <a:rPr lang="pl-PL" sz="1800" dirty="0">
                <a:solidFill>
                  <a:schemeClr val="tx1"/>
                </a:solidFill>
              </a:rPr>
              <a:t>(obowiązkowy)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2</a:t>
            </a:r>
            <a:r>
              <a:rPr lang="pl-PL" sz="1800" dirty="0" smtClean="0">
                <a:solidFill>
                  <a:schemeClr val="tx1"/>
                </a:solidFill>
              </a:rPr>
              <a:t> osoby </a:t>
            </a:r>
            <a:r>
              <a:rPr lang="pl-PL" sz="1800" dirty="0">
                <a:solidFill>
                  <a:schemeClr val="tx1"/>
                </a:solidFill>
              </a:rPr>
              <a:t>(</a:t>
            </a:r>
            <a:r>
              <a:rPr lang="pl-PL" sz="1800" dirty="0" smtClean="0">
                <a:solidFill>
                  <a:schemeClr val="tx1"/>
                </a:solidFill>
              </a:rPr>
              <a:t>dodatkowy)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31505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http://www.abcrosja.pl/images/stories/Rosja/rosj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1" y="548680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85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Matematyka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podstawowy – </a:t>
            </a:r>
            <a:r>
              <a:rPr lang="pl-PL" sz="1800" dirty="0" smtClean="0">
                <a:solidFill>
                  <a:schemeClr val="tx1"/>
                </a:solidFill>
              </a:rPr>
              <a:t>122 osoby </a:t>
            </a:r>
            <a:r>
              <a:rPr lang="pl-PL" sz="1800" dirty="0">
                <a:solidFill>
                  <a:schemeClr val="tx1"/>
                </a:solidFill>
              </a:rPr>
              <a:t>(obowiązkowy)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54 osoby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800" dirty="0" smtClean="0">
                <a:solidFill>
                  <a:srgbClr val="464646"/>
                </a:solidFill>
              </a:rPr>
              <a:t>)</a:t>
            </a:r>
            <a:endParaRPr lang="pl-PL" sz="4400" dirty="0"/>
          </a:p>
        </p:txBody>
      </p:sp>
      <p:pic>
        <p:nvPicPr>
          <p:cNvPr id="1026" name="Picture 2" descr="http://www.eostroleka.pl/luba/dane/pliki/obrazy/matematyka-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8387193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725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817</TotalTime>
  <Words>138</Words>
  <Application>Microsoft Office PowerPoint</Application>
  <PresentationFormat>Pokaz na ekranie (4:3)</PresentationFormat>
  <Paragraphs>45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Hol</vt:lpstr>
      <vt:lpstr>Wyniki egzaminu maturalnego maj 2016</vt:lpstr>
      <vt:lpstr> Najważniejsze informacje:</vt:lpstr>
      <vt:lpstr>Język polski  poziom podstawowy – 122 osób (obowiązkowy) poziom rozszerzony – 44 osoby (dodatkowy) </vt:lpstr>
      <vt:lpstr>Język angielski poziom podstawowy – 115 osób (obowiązkowy) poziom rozszerzony – 98 osób (dodatkowy) </vt:lpstr>
      <vt:lpstr>Język niemiecki  poziom podstawowy –3 osób (obowiązkowy) poziom rozszerzony – 6 osób (dodatkowy) </vt:lpstr>
      <vt:lpstr>Język francuski  poziom rozszerzony – 1 osoba (dodatkowy) </vt:lpstr>
      <vt:lpstr>Język włoski  poziom podstawowy – 2 osoby (obowiązkowy) poziom rozszerzony – 3 osoby ( dodatkowy)  </vt:lpstr>
      <vt:lpstr>Język rosyjski poziom podstawowy –2osoby (obowiązkowy) poziom rozszerzony – 2 osoby (dodatkowy)</vt:lpstr>
      <vt:lpstr>Matematyka poziom podstawowy – 122 osoby (obowiązkowy) poziom rozszerzony – 54 osoby (dodatkowy)</vt:lpstr>
      <vt:lpstr>Fizyka poziom rozszerzony –  4 osoby (dodatkowy)</vt:lpstr>
      <vt:lpstr>Geografia poziom rozszerzony –15 osób (dodatkowy)</vt:lpstr>
      <vt:lpstr>Biologia poziom rozszerzony – 41 osób (dodatkowy)</vt:lpstr>
      <vt:lpstr>Chemia poziom rozszerzony – 33 osoby (dodatkowy)</vt:lpstr>
      <vt:lpstr>Wiedza o społeczeństwie poziom rozszerzony – 6 osób (dodatkowy)</vt:lpstr>
      <vt:lpstr>Historia poziom rozszerzony – 9 osób (dodatkowy)</vt:lpstr>
      <vt:lpstr>Historia sztuki poziom rozszerzony – 3 osoby (dodatkowy)</vt:lpstr>
    </vt:vector>
  </TitlesOfParts>
  <Company>APPINT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egzaminu maturalnego -  - zestawienia Sesja wiosenna 2005</dc:title>
  <dc:creator>Anna Piekarska</dc:creator>
  <cp:lastModifiedBy>Kasia</cp:lastModifiedBy>
  <cp:revision>443</cp:revision>
  <dcterms:created xsi:type="dcterms:W3CDTF">2005-10-11T19:48:06Z</dcterms:created>
  <dcterms:modified xsi:type="dcterms:W3CDTF">2022-02-15T21:35:48Z</dcterms:modified>
</cp:coreProperties>
</file>