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theme/themeOverride9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0" r:id="rId1"/>
  </p:sldMasterIdLst>
  <p:notesMasterIdLst>
    <p:notesMasterId r:id="rId19"/>
  </p:notesMasterIdLst>
  <p:sldIdLst>
    <p:sldId id="256" r:id="rId2"/>
    <p:sldId id="257" r:id="rId3"/>
    <p:sldId id="411" r:id="rId4"/>
    <p:sldId id="412" r:id="rId5"/>
    <p:sldId id="413" r:id="rId6"/>
    <p:sldId id="414" r:id="rId7"/>
    <p:sldId id="415" r:id="rId8"/>
    <p:sldId id="416" r:id="rId9"/>
    <p:sldId id="417" r:id="rId10"/>
    <p:sldId id="418" r:id="rId11"/>
    <p:sldId id="419" r:id="rId12"/>
    <p:sldId id="420" r:id="rId13"/>
    <p:sldId id="421" r:id="rId14"/>
    <p:sldId id="422" r:id="rId15"/>
    <p:sldId id="423" r:id="rId16"/>
    <p:sldId id="424" r:id="rId17"/>
    <p:sldId id="426" r:id="rId18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60BC5"/>
    <a:srgbClr val="FFEBA3"/>
    <a:srgbClr val="66FF66"/>
    <a:srgbClr val="F35FBE"/>
    <a:srgbClr val="FFFF53"/>
    <a:srgbClr val="158920"/>
    <a:srgbClr val="D2AA00"/>
    <a:srgbClr val="FFEC9B"/>
    <a:srgbClr val="FECE00"/>
    <a:srgbClr val="DEB4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333" autoAdjust="0"/>
    <p:restoredTop sz="91667" autoAdjust="0"/>
  </p:normalViewPr>
  <p:slideViewPr>
    <p:cSldViewPr>
      <p:cViewPr>
        <p:scale>
          <a:sx n="74" d="100"/>
          <a:sy n="74" d="100"/>
        </p:scale>
        <p:origin x="-15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15.xlsx"/><Relationship Id="rId1" Type="http://schemas.openxmlformats.org/officeDocument/2006/relationships/themeOverride" Target="../theme/themeOverride1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Arkusz1!$A$2</c:f>
              <c:strCache>
                <c:ptCount val="1"/>
                <c:pt idx="0">
                  <c:v>LO Piekary</c:v>
                </c:pt>
              </c:strCache>
            </c:strRef>
          </c:tx>
          <c:dPt>
            <c:idx val="0"/>
            <c:spPr>
              <a:solidFill>
                <a:srgbClr val="260BC5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Arkusz1!$B$1:$C$1</c:f>
              <c:strCache>
                <c:ptCount val="2"/>
                <c:pt idx="0">
                  <c:v>P. podstawowy</c:v>
                </c:pt>
                <c:pt idx="1">
                  <c:v>P.rozszerzony</c:v>
                </c:pt>
              </c:strCache>
            </c:strRef>
          </c:cat>
          <c:val>
            <c:numRef>
              <c:f>Arkusz1!$B$2:$C$2</c:f>
              <c:numCache>
                <c:formatCode>General</c:formatCode>
                <c:ptCount val="2"/>
                <c:pt idx="0">
                  <c:v>65</c:v>
                </c:pt>
                <c:pt idx="1">
                  <c:v>68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Małopolska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Arkusz1!$B$1:$C$1</c:f>
              <c:strCache>
                <c:ptCount val="2"/>
                <c:pt idx="0">
                  <c:v>P. podstawowy</c:v>
                </c:pt>
                <c:pt idx="1">
                  <c:v>P.rozszerzony</c:v>
                </c:pt>
              </c:strCache>
            </c:strRef>
          </c:cat>
          <c:val>
            <c:numRef>
              <c:f>Arkusz1!$B$3:$C$3</c:f>
              <c:numCache>
                <c:formatCode>General</c:formatCode>
                <c:ptCount val="2"/>
                <c:pt idx="0">
                  <c:v>67</c:v>
                </c:pt>
                <c:pt idx="1">
                  <c:v>63</c:v>
                </c:pt>
              </c:numCache>
            </c:numRef>
          </c:val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Polska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Arkusz1!$B$1:$C$1</c:f>
              <c:strCache>
                <c:ptCount val="2"/>
                <c:pt idx="0">
                  <c:v>P. podstawowy</c:v>
                </c:pt>
                <c:pt idx="1">
                  <c:v>P.rozszerzony</c:v>
                </c:pt>
              </c:strCache>
            </c:strRef>
          </c:cat>
          <c:val>
            <c:numRef>
              <c:f>Arkusz1!$B$4:$C$4</c:f>
              <c:numCache>
                <c:formatCode>General</c:formatCode>
                <c:ptCount val="2"/>
                <c:pt idx="0">
                  <c:v>66</c:v>
                </c:pt>
                <c:pt idx="1">
                  <c:v>61</c:v>
                </c:pt>
              </c:numCache>
            </c:numRef>
          </c:val>
        </c:ser>
        <c:shape val="pyramid"/>
        <c:axId val="147927808"/>
        <c:axId val="147929344"/>
        <c:axId val="0"/>
      </c:bar3DChart>
      <c:catAx>
        <c:axId val="14792780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47929344"/>
        <c:crosses val="autoZero"/>
        <c:auto val="1"/>
        <c:lblAlgn val="ctr"/>
        <c:lblOffset val="100"/>
      </c:catAx>
      <c:valAx>
        <c:axId val="147929344"/>
        <c:scaling>
          <c:orientation val="minMax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4792780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3.6836180223276657E-2"/>
          <c:y val="5.4562064341518418E-2"/>
          <c:w val="0.81144891850724377"/>
          <c:h val="0.87749455585313163"/>
        </c:manualLayout>
      </c:layout>
      <c:bar3DChart>
        <c:barDir val="col"/>
        <c:grouping val="clustered"/>
        <c:ser>
          <c:idx val="0"/>
          <c:order val="0"/>
          <c:tx>
            <c:strRef>
              <c:f>Arkusz1!$A$65</c:f>
              <c:strCache>
                <c:ptCount val="1"/>
                <c:pt idx="0">
                  <c:v>LO Piekary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Arkusz1!$B$64</c:f>
              <c:strCache>
                <c:ptCount val="1"/>
                <c:pt idx="0">
                  <c:v>P.rozszerzony</c:v>
                </c:pt>
              </c:strCache>
            </c:strRef>
          </c:cat>
          <c:val>
            <c:numRef>
              <c:f>Arkusz1!$B$65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</c:ser>
        <c:ser>
          <c:idx val="1"/>
          <c:order val="1"/>
          <c:tx>
            <c:strRef>
              <c:f>Arkusz1!$A$66</c:f>
              <c:strCache>
                <c:ptCount val="1"/>
                <c:pt idx="0">
                  <c:v>Małopolska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Arkusz1!$B$64</c:f>
              <c:strCache>
                <c:ptCount val="1"/>
                <c:pt idx="0">
                  <c:v>P.rozszerzony</c:v>
                </c:pt>
              </c:strCache>
            </c:strRef>
          </c:cat>
          <c:val>
            <c:numRef>
              <c:f>Arkusz1!$B$66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ser>
          <c:idx val="2"/>
          <c:order val="2"/>
          <c:tx>
            <c:strRef>
              <c:f>Arkusz1!$A$67</c:f>
              <c:strCache>
                <c:ptCount val="1"/>
                <c:pt idx="0">
                  <c:v>Polska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Arkusz1!$B$64</c:f>
              <c:strCache>
                <c:ptCount val="1"/>
                <c:pt idx="0">
                  <c:v>P.rozszerzony</c:v>
                </c:pt>
              </c:strCache>
            </c:strRef>
          </c:cat>
          <c:val>
            <c:numRef>
              <c:f>Arkusz1!$B$67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</c:ser>
        <c:shape val="pyramid"/>
        <c:axId val="154162304"/>
        <c:axId val="154163840"/>
        <c:axId val="0"/>
      </c:bar3DChart>
      <c:catAx>
        <c:axId val="15416230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54163840"/>
        <c:crosses val="autoZero"/>
        <c:auto val="1"/>
        <c:lblAlgn val="ctr"/>
        <c:lblOffset val="100"/>
      </c:catAx>
      <c:valAx>
        <c:axId val="1541638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5416230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</c:chart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0.13624506676030496"/>
          <c:y val="4.1328590415436184E-2"/>
          <c:w val="0.76388375757758586"/>
          <c:h val="0.85957826919694869"/>
        </c:manualLayout>
      </c:layout>
      <c:bar3DChart>
        <c:barDir val="col"/>
        <c:grouping val="clustered"/>
        <c:ser>
          <c:idx val="0"/>
          <c:order val="0"/>
          <c:tx>
            <c:strRef>
              <c:f>Arkusz1!$A$71</c:f>
              <c:strCache>
                <c:ptCount val="1"/>
                <c:pt idx="0">
                  <c:v>LO Piekary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Arkusz1!$B$70</c:f>
              <c:strCache>
                <c:ptCount val="1"/>
                <c:pt idx="0">
                  <c:v>P.rozszerzony</c:v>
                </c:pt>
              </c:strCache>
            </c:strRef>
          </c:cat>
          <c:val>
            <c:numRef>
              <c:f>Arkusz1!$B$71</c:f>
              <c:numCache>
                <c:formatCode>General</c:formatCode>
                <c:ptCount val="1"/>
                <c:pt idx="0">
                  <c:v>66</c:v>
                </c:pt>
              </c:numCache>
            </c:numRef>
          </c:val>
        </c:ser>
        <c:ser>
          <c:idx val="1"/>
          <c:order val="1"/>
          <c:tx>
            <c:strRef>
              <c:f>Arkusz1!$A$72</c:f>
              <c:strCache>
                <c:ptCount val="1"/>
                <c:pt idx="0">
                  <c:v>Małopolska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Arkusz1!$B$70</c:f>
              <c:strCache>
                <c:ptCount val="1"/>
                <c:pt idx="0">
                  <c:v>P.rozszerzony</c:v>
                </c:pt>
              </c:strCache>
            </c:strRef>
          </c:cat>
          <c:val>
            <c:numRef>
              <c:f>Arkusz1!$B$72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</c:ser>
        <c:ser>
          <c:idx val="2"/>
          <c:order val="2"/>
          <c:tx>
            <c:strRef>
              <c:f>Arkusz1!$A$73</c:f>
              <c:strCache>
                <c:ptCount val="1"/>
                <c:pt idx="0">
                  <c:v>Polska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Arkusz1!$B$70</c:f>
              <c:strCache>
                <c:ptCount val="1"/>
                <c:pt idx="0">
                  <c:v>P.rozszerzony</c:v>
                </c:pt>
              </c:strCache>
            </c:strRef>
          </c:cat>
          <c:val>
            <c:numRef>
              <c:f>Arkusz1!$B$73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</c:ser>
        <c:shape val="pyramid"/>
        <c:axId val="154445696"/>
        <c:axId val="154447232"/>
        <c:axId val="0"/>
      </c:bar3DChart>
      <c:catAx>
        <c:axId val="15444569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54447232"/>
        <c:crosses val="autoZero"/>
        <c:auto val="1"/>
        <c:lblAlgn val="ctr"/>
        <c:lblOffset val="100"/>
      </c:catAx>
      <c:valAx>
        <c:axId val="1544472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5444569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</c:chart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Arkusz1!$A$78</c:f>
              <c:strCache>
                <c:ptCount val="1"/>
                <c:pt idx="0">
                  <c:v>LO Piekary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Arkusz1!$B$77</c:f>
              <c:strCache>
                <c:ptCount val="1"/>
                <c:pt idx="0">
                  <c:v>P.rozszerzony</c:v>
                </c:pt>
              </c:strCache>
            </c:strRef>
          </c:cat>
          <c:val>
            <c:numRef>
              <c:f>Arkusz1!$B$78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ser>
          <c:idx val="1"/>
          <c:order val="1"/>
          <c:tx>
            <c:strRef>
              <c:f>Arkusz1!$A$79</c:f>
              <c:strCache>
                <c:ptCount val="1"/>
                <c:pt idx="0">
                  <c:v>Małopolska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Arkusz1!$B$77</c:f>
              <c:strCache>
                <c:ptCount val="1"/>
                <c:pt idx="0">
                  <c:v>P.rozszerzony</c:v>
                </c:pt>
              </c:strCache>
            </c:strRef>
          </c:cat>
          <c:val>
            <c:numRef>
              <c:f>Arkusz1!$B$79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</c:ser>
        <c:ser>
          <c:idx val="2"/>
          <c:order val="2"/>
          <c:tx>
            <c:strRef>
              <c:f>Arkusz1!$A$80</c:f>
              <c:strCache>
                <c:ptCount val="1"/>
                <c:pt idx="0">
                  <c:v>Polska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Arkusz1!$B$77</c:f>
              <c:strCache>
                <c:ptCount val="1"/>
                <c:pt idx="0">
                  <c:v>P.rozszerzony</c:v>
                </c:pt>
              </c:strCache>
            </c:strRef>
          </c:cat>
          <c:val>
            <c:numRef>
              <c:f>Arkusz1!$B$80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hape val="pyramid"/>
        <c:axId val="154660224"/>
        <c:axId val="154662016"/>
        <c:axId val="0"/>
      </c:bar3DChart>
      <c:catAx>
        <c:axId val="15466022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54662016"/>
        <c:crosses val="autoZero"/>
        <c:auto val="1"/>
        <c:lblAlgn val="ctr"/>
        <c:lblOffset val="100"/>
      </c:catAx>
      <c:valAx>
        <c:axId val="154662016"/>
        <c:scaling>
          <c:orientation val="minMax"/>
          <c:max val="5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5466022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</c:chart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Arkusz1!$A$85</c:f>
              <c:strCache>
                <c:ptCount val="1"/>
                <c:pt idx="0">
                  <c:v>LO Piekary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Arkusz1!$B$84</c:f>
              <c:strCache>
                <c:ptCount val="1"/>
                <c:pt idx="0">
                  <c:v>P.rozszerzony</c:v>
                </c:pt>
              </c:strCache>
            </c:strRef>
          </c:cat>
          <c:val>
            <c:numRef>
              <c:f>Arkusz1!$B$85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</c:ser>
        <c:ser>
          <c:idx val="1"/>
          <c:order val="1"/>
          <c:tx>
            <c:strRef>
              <c:f>Arkusz1!$A$86</c:f>
              <c:strCache>
                <c:ptCount val="1"/>
                <c:pt idx="0">
                  <c:v>Małopolska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Arkusz1!$B$84</c:f>
              <c:strCache>
                <c:ptCount val="1"/>
                <c:pt idx="0">
                  <c:v>P.rozszerzony</c:v>
                </c:pt>
              </c:strCache>
            </c:strRef>
          </c:cat>
          <c:val>
            <c:numRef>
              <c:f>Arkusz1!$B$86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</c:ser>
        <c:ser>
          <c:idx val="2"/>
          <c:order val="2"/>
          <c:tx>
            <c:strRef>
              <c:f>Arkusz1!$A$87</c:f>
              <c:strCache>
                <c:ptCount val="1"/>
                <c:pt idx="0">
                  <c:v>Polska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Arkusz1!$B$84</c:f>
              <c:strCache>
                <c:ptCount val="1"/>
                <c:pt idx="0">
                  <c:v>P.rozszerzony</c:v>
                </c:pt>
              </c:strCache>
            </c:strRef>
          </c:cat>
          <c:val>
            <c:numRef>
              <c:f>Arkusz1!$B$87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hape val="pyramid"/>
        <c:axId val="155018368"/>
        <c:axId val="155019904"/>
        <c:axId val="0"/>
      </c:bar3DChart>
      <c:catAx>
        <c:axId val="15501836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55019904"/>
        <c:crosses val="autoZero"/>
        <c:auto val="1"/>
        <c:lblAlgn val="ctr"/>
        <c:lblOffset val="100"/>
      </c:catAx>
      <c:valAx>
        <c:axId val="1550199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5501836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</c:chart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Arkusz1!$A$101</c:f>
              <c:strCache>
                <c:ptCount val="1"/>
                <c:pt idx="0">
                  <c:v>LO Piekary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Arkusz1!$B$100</c:f>
              <c:strCache>
                <c:ptCount val="1"/>
                <c:pt idx="0">
                  <c:v>P.rozszerzony</c:v>
                </c:pt>
              </c:strCache>
            </c:strRef>
          </c:cat>
          <c:val>
            <c:numRef>
              <c:f>Arkusz1!$B$101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</c:ser>
        <c:ser>
          <c:idx val="1"/>
          <c:order val="1"/>
          <c:tx>
            <c:strRef>
              <c:f>Arkusz1!$A$102</c:f>
              <c:strCache>
                <c:ptCount val="1"/>
                <c:pt idx="0">
                  <c:v>Małopolska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Arkusz1!$B$100</c:f>
              <c:strCache>
                <c:ptCount val="1"/>
                <c:pt idx="0">
                  <c:v>P.rozszerzony</c:v>
                </c:pt>
              </c:strCache>
            </c:strRef>
          </c:cat>
          <c:val>
            <c:numRef>
              <c:f>Arkusz1!$B$102</c:f>
              <c:numCache>
                <c:formatCode>General</c:formatCode>
                <c:ptCount val="1"/>
                <c:pt idx="0">
                  <c:v>68</c:v>
                </c:pt>
              </c:numCache>
            </c:numRef>
          </c:val>
        </c:ser>
        <c:ser>
          <c:idx val="2"/>
          <c:order val="2"/>
          <c:tx>
            <c:strRef>
              <c:f>Arkusz1!$A$103</c:f>
              <c:strCache>
                <c:ptCount val="1"/>
                <c:pt idx="0">
                  <c:v>Polska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Arkusz1!$B$100</c:f>
              <c:strCache>
                <c:ptCount val="1"/>
                <c:pt idx="0">
                  <c:v>P.rozszerzony</c:v>
                </c:pt>
              </c:strCache>
            </c:strRef>
          </c:cat>
          <c:val>
            <c:numRef>
              <c:f>Arkusz1!$B$103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</c:ser>
        <c:shape val="pyramid"/>
        <c:axId val="156472064"/>
        <c:axId val="156473600"/>
        <c:axId val="0"/>
      </c:bar3DChart>
      <c:catAx>
        <c:axId val="15647206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56473600"/>
        <c:crosses val="autoZero"/>
        <c:auto val="1"/>
        <c:lblAlgn val="ctr"/>
        <c:lblOffset val="100"/>
      </c:catAx>
      <c:valAx>
        <c:axId val="156473600"/>
        <c:scaling>
          <c:orientation val="minMax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56472064"/>
        <c:crosses val="autoZero"/>
        <c:crossBetween val="between"/>
        <c:majorUnit val="10"/>
      </c:valAx>
    </c:plotArea>
    <c:legend>
      <c:legendPos val="r"/>
      <c:layout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</c:chart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Arkusz1!$A$108</c:f>
              <c:strCache>
                <c:ptCount val="1"/>
                <c:pt idx="0">
                  <c:v>LO Piekary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Arkusz1!$B$107</c:f>
              <c:strCache>
                <c:ptCount val="1"/>
                <c:pt idx="0">
                  <c:v>P.rozszerzony</c:v>
                </c:pt>
              </c:strCache>
            </c:strRef>
          </c:cat>
          <c:val>
            <c:numRef>
              <c:f>Arkusz1!$B$108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</c:ser>
        <c:ser>
          <c:idx val="1"/>
          <c:order val="1"/>
          <c:tx>
            <c:strRef>
              <c:f>Arkusz1!$A$109</c:f>
              <c:strCache>
                <c:ptCount val="1"/>
                <c:pt idx="0">
                  <c:v>Małopolska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Arkusz1!$B$107</c:f>
              <c:strCache>
                <c:ptCount val="1"/>
                <c:pt idx="0">
                  <c:v>P.rozszerzony</c:v>
                </c:pt>
              </c:strCache>
            </c:strRef>
          </c:cat>
          <c:val>
            <c:numRef>
              <c:f>Arkusz1!$B$109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</c:ser>
        <c:ser>
          <c:idx val="2"/>
          <c:order val="2"/>
          <c:tx>
            <c:strRef>
              <c:f>Arkusz1!$A$110</c:f>
              <c:strCache>
                <c:ptCount val="1"/>
                <c:pt idx="0">
                  <c:v>Polska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Arkusz1!$B$107</c:f>
              <c:strCache>
                <c:ptCount val="1"/>
                <c:pt idx="0">
                  <c:v>P.rozszerzony</c:v>
                </c:pt>
              </c:strCache>
            </c:strRef>
          </c:cat>
          <c:val>
            <c:numRef>
              <c:f>Arkusz1!$B$110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shape val="pyramid"/>
        <c:axId val="155198976"/>
        <c:axId val="155200512"/>
        <c:axId val="0"/>
      </c:bar3DChart>
      <c:catAx>
        <c:axId val="15519897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55200512"/>
        <c:crosses val="autoZero"/>
        <c:auto val="1"/>
        <c:lblAlgn val="ctr"/>
        <c:lblOffset val="100"/>
      </c:catAx>
      <c:valAx>
        <c:axId val="155200512"/>
        <c:scaling>
          <c:orientation val="minMax"/>
          <c:max val="5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55198976"/>
        <c:crosses val="autoZero"/>
        <c:crossBetween val="between"/>
        <c:majorUnit val="10"/>
      </c:valAx>
    </c:plotArea>
    <c:legend>
      <c:legendPos val="r"/>
      <c:layout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8.8156240215733678E-2"/>
          <c:y val="0.1626823552172364"/>
          <c:w val="0.7186360027275257"/>
          <c:h val="0.72533272165161689"/>
        </c:manualLayout>
      </c:layout>
      <c:bar3DChart>
        <c:barDir val="col"/>
        <c:grouping val="clustered"/>
        <c:ser>
          <c:idx val="0"/>
          <c:order val="0"/>
          <c:tx>
            <c:strRef>
              <c:f>Arkusz1!$A$9</c:f>
              <c:strCache>
                <c:ptCount val="1"/>
                <c:pt idx="0">
                  <c:v>LO Piekary</c:v>
                </c:pt>
              </c:strCache>
            </c:strRef>
          </c:tx>
          <c:dPt>
            <c:idx val="0"/>
            <c:spPr>
              <a:solidFill>
                <a:srgbClr val="260BC5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Arkusz1!$B$8:$C$8</c:f>
              <c:strCache>
                <c:ptCount val="2"/>
                <c:pt idx="0">
                  <c:v>P. podstawowy</c:v>
                </c:pt>
                <c:pt idx="1">
                  <c:v>P.rozszerzony</c:v>
                </c:pt>
              </c:strCache>
            </c:strRef>
          </c:cat>
          <c:val>
            <c:numRef>
              <c:f>Arkusz1!$B$9:$C$9</c:f>
              <c:numCache>
                <c:formatCode>General</c:formatCode>
                <c:ptCount val="2"/>
                <c:pt idx="0">
                  <c:v>92</c:v>
                </c:pt>
                <c:pt idx="1">
                  <c:v>69</c:v>
                </c:pt>
              </c:numCache>
            </c:numRef>
          </c:val>
        </c:ser>
        <c:ser>
          <c:idx val="1"/>
          <c:order val="1"/>
          <c:tx>
            <c:strRef>
              <c:f>Arkusz1!$A$10</c:f>
              <c:strCache>
                <c:ptCount val="1"/>
                <c:pt idx="0">
                  <c:v>Małopolska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Arkusz1!$B$8:$C$8</c:f>
              <c:strCache>
                <c:ptCount val="2"/>
                <c:pt idx="0">
                  <c:v>P. podstawowy</c:v>
                </c:pt>
                <c:pt idx="1">
                  <c:v>P.rozszerzony</c:v>
                </c:pt>
              </c:strCache>
            </c:strRef>
          </c:cat>
          <c:val>
            <c:numRef>
              <c:f>Arkusz1!$B$10:$C$10</c:f>
              <c:numCache>
                <c:formatCode>General</c:formatCode>
                <c:ptCount val="2"/>
                <c:pt idx="0">
                  <c:v>79</c:v>
                </c:pt>
                <c:pt idx="1">
                  <c:v>61</c:v>
                </c:pt>
              </c:numCache>
            </c:numRef>
          </c:val>
        </c:ser>
        <c:ser>
          <c:idx val="2"/>
          <c:order val="2"/>
          <c:tx>
            <c:strRef>
              <c:f>Arkusz1!$A$11</c:f>
              <c:strCache>
                <c:ptCount val="1"/>
                <c:pt idx="0">
                  <c:v>Polska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Arkusz1!$B$8:$C$8</c:f>
              <c:strCache>
                <c:ptCount val="2"/>
                <c:pt idx="0">
                  <c:v>P. podstawowy</c:v>
                </c:pt>
                <c:pt idx="1">
                  <c:v>P.rozszerzony</c:v>
                </c:pt>
              </c:strCache>
            </c:strRef>
          </c:cat>
          <c:val>
            <c:numRef>
              <c:f>Arkusz1!$B$11:$C$11</c:f>
              <c:numCache>
                <c:formatCode>General</c:formatCode>
                <c:ptCount val="2"/>
                <c:pt idx="0">
                  <c:v>77</c:v>
                </c:pt>
                <c:pt idx="1">
                  <c:v>63</c:v>
                </c:pt>
              </c:numCache>
            </c:numRef>
          </c:val>
        </c:ser>
        <c:shape val="pyramid"/>
        <c:axId val="147711488"/>
        <c:axId val="147713024"/>
        <c:axId val="0"/>
      </c:bar3DChart>
      <c:catAx>
        <c:axId val="14771148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47713024"/>
        <c:crosses val="autoZero"/>
        <c:auto val="1"/>
        <c:lblAlgn val="ctr"/>
        <c:lblOffset val="100"/>
      </c:catAx>
      <c:valAx>
        <c:axId val="1477130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47711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14228388486906"/>
          <c:y val="0.49270470349061912"/>
          <c:w val="0.15930187165748147"/>
          <c:h val="0.18399638288053485"/>
        </c:manualLayout>
      </c:layout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Arkusz1!$A$94</c:f>
              <c:strCache>
                <c:ptCount val="1"/>
                <c:pt idx="0">
                  <c:v>LO Piekary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Arkusz1!$B$93</c:f>
              <c:strCache>
                <c:ptCount val="1"/>
                <c:pt idx="0">
                  <c:v>P.rozszerzony</c:v>
                </c:pt>
              </c:strCache>
            </c:strRef>
          </c:cat>
          <c:val>
            <c:numRef>
              <c:f>Arkusz1!$B$94</c:f>
              <c:numCache>
                <c:formatCode>General</c:formatCode>
                <c:ptCount val="1"/>
                <c:pt idx="0">
                  <c:v>84</c:v>
                </c:pt>
              </c:numCache>
            </c:numRef>
          </c:val>
        </c:ser>
        <c:ser>
          <c:idx val="1"/>
          <c:order val="1"/>
          <c:tx>
            <c:strRef>
              <c:f>Arkusz1!$A$95</c:f>
              <c:strCache>
                <c:ptCount val="1"/>
                <c:pt idx="0">
                  <c:v>Małopolska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Arkusz1!$B$93</c:f>
              <c:strCache>
                <c:ptCount val="1"/>
                <c:pt idx="0">
                  <c:v>P.rozszerzony</c:v>
                </c:pt>
              </c:strCache>
            </c:strRef>
          </c:cat>
          <c:val>
            <c:numRef>
              <c:f>Arkusz1!$B$95</c:f>
              <c:numCache>
                <c:formatCode>General</c:formatCode>
                <c:ptCount val="1"/>
                <c:pt idx="0">
                  <c:v>68</c:v>
                </c:pt>
              </c:numCache>
            </c:numRef>
          </c:val>
        </c:ser>
        <c:ser>
          <c:idx val="2"/>
          <c:order val="2"/>
          <c:tx>
            <c:strRef>
              <c:f>Arkusz1!$A$96</c:f>
              <c:strCache>
                <c:ptCount val="1"/>
                <c:pt idx="0">
                  <c:v>Polska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Arkusz1!$B$93</c:f>
              <c:strCache>
                <c:ptCount val="1"/>
                <c:pt idx="0">
                  <c:v>P.rozszerzony</c:v>
                </c:pt>
              </c:strCache>
            </c:strRef>
          </c:cat>
          <c:val>
            <c:numRef>
              <c:f>Arkusz1!$B$96</c:f>
              <c:numCache>
                <c:formatCode>General</c:formatCode>
                <c:ptCount val="1"/>
                <c:pt idx="0">
                  <c:v>72</c:v>
                </c:pt>
              </c:numCache>
            </c:numRef>
          </c:val>
        </c:ser>
        <c:shape val="pyramid"/>
        <c:axId val="147773696"/>
        <c:axId val="147849216"/>
        <c:axId val="0"/>
      </c:bar3DChart>
      <c:catAx>
        <c:axId val="14777369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47849216"/>
        <c:crosses val="autoZero"/>
        <c:auto val="1"/>
        <c:lblAlgn val="ctr"/>
        <c:lblOffset val="100"/>
      </c:catAx>
      <c:valAx>
        <c:axId val="1478492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4777369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Arkusz1!$A$21</c:f>
              <c:strCache>
                <c:ptCount val="1"/>
                <c:pt idx="0">
                  <c:v>LO Piekary</c:v>
                </c:pt>
              </c:strCache>
            </c:strRef>
          </c:tx>
          <c:dPt>
            <c:idx val="0"/>
            <c:spPr>
              <a:solidFill>
                <a:srgbClr val="260BC5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Arkusz1!$B$20:$C$20</c:f>
              <c:strCache>
                <c:ptCount val="2"/>
                <c:pt idx="0">
                  <c:v>P.podstawowy</c:v>
                </c:pt>
                <c:pt idx="1">
                  <c:v>P.rozszerzony</c:v>
                </c:pt>
              </c:strCache>
            </c:strRef>
          </c:cat>
          <c:val>
            <c:numRef>
              <c:f>Arkusz1!$B$21:$C$21</c:f>
              <c:numCache>
                <c:formatCode>General</c:formatCode>
                <c:ptCount val="2"/>
                <c:pt idx="0">
                  <c:v>99</c:v>
                </c:pt>
                <c:pt idx="1">
                  <c:v>93</c:v>
                </c:pt>
              </c:numCache>
            </c:numRef>
          </c:val>
        </c:ser>
        <c:ser>
          <c:idx val="1"/>
          <c:order val="1"/>
          <c:tx>
            <c:strRef>
              <c:f>Arkusz1!$A$22</c:f>
              <c:strCache>
                <c:ptCount val="1"/>
                <c:pt idx="0">
                  <c:v>Małopolska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Arkusz1!$B$20:$C$20</c:f>
              <c:strCache>
                <c:ptCount val="2"/>
                <c:pt idx="0">
                  <c:v>P.podstawowy</c:v>
                </c:pt>
                <c:pt idx="1">
                  <c:v>P.rozszerzony</c:v>
                </c:pt>
              </c:strCache>
            </c:strRef>
          </c:cat>
          <c:val>
            <c:numRef>
              <c:f>Arkusz1!$B$22:$C$22</c:f>
              <c:numCache>
                <c:formatCode>General</c:formatCode>
                <c:ptCount val="2"/>
                <c:pt idx="0">
                  <c:v>87</c:v>
                </c:pt>
                <c:pt idx="1">
                  <c:v>60</c:v>
                </c:pt>
              </c:numCache>
            </c:numRef>
          </c:val>
        </c:ser>
        <c:ser>
          <c:idx val="2"/>
          <c:order val="2"/>
          <c:tx>
            <c:strRef>
              <c:f>Arkusz1!$A$23</c:f>
              <c:strCache>
                <c:ptCount val="1"/>
                <c:pt idx="0">
                  <c:v>Polska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Arkusz1!$B$20:$C$20</c:f>
              <c:strCache>
                <c:ptCount val="2"/>
                <c:pt idx="0">
                  <c:v>P.podstawowy</c:v>
                </c:pt>
                <c:pt idx="1">
                  <c:v>P.rozszerzony</c:v>
                </c:pt>
              </c:strCache>
            </c:strRef>
          </c:cat>
          <c:val>
            <c:numRef>
              <c:f>Arkusz1!$B$23:$C$23</c:f>
              <c:numCache>
                <c:formatCode>General</c:formatCode>
                <c:ptCount val="2"/>
                <c:pt idx="0">
                  <c:v>83</c:v>
                </c:pt>
                <c:pt idx="1">
                  <c:v>59</c:v>
                </c:pt>
              </c:numCache>
            </c:numRef>
          </c:val>
        </c:ser>
        <c:shape val="pyramid"/>
        <c:axId val="148134912"/>
        <c:axId val="148140800"/>
        <c:axId val="0"/>
      </c:bar3DChart>
      <c:catAx>
        <c:axId val="14813491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48140800"/>
        <c:crosses val="autoZero"/>
        <c:auto val="1"/>
        <c:lblAlgn val="ctr"/>
        <c:lblOffset val="100"/>
      </c:catAx>
      <c:valAx>
        <c:axId val="1481408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481349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Arkusz1!$A$27</c:f>
              <c:strCache>
                <c:ptCount val="1"/>
                <c:pt idx="0">
                  <c:v>LO Piekary</c:v>
                </c:pt>
              </c:strCache>
            </c:strRef>
          </c:tx>
          <c:dLbls>
            <c:dLbl>
              <c:idx val="0"/>
              <c:layout/>
              <c:showVal val="1"/>
            </c:dLbl>
            <c:delete val="1"/>
          </c:dLbls>
          <c:cat>
            <c:strRef>
              <c:f>Arkusz1!$B$26</c:f>
              <c:strCache>
                <c:ptCount val="1"/>
                <c:pt idx="0">
                  <c:v>P.roszerzony</c:v>
                </c:pt>
              </c:strCache>
            </c:strRef>
          </c:cat>
          <c:val>
            <c:numRef>
              <c:f>Arkusz1!$B$27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</c:ser>
        <c:ser>
          <c:idx val="1"/>
          <c:order val="1"/>
          <c:tx>
            <c:strRef>
              <c:f>Arkusz1!$A$28</c:f>
              <c:strCache>
                <c:ptCount val="1"/>
                <c:pt idx="0">
                  <c:v>Małopolska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Arkusz1!$B$26</c:f>
              <c:strCache>
                <c:ptCount val="1"/>
                <c:pt idx="0">
                  <c:v>P.roszerzony</c:v>
                </c:pt>
              </c:strCache>
            </c:strRef>
          </c:cat>
          <c:val>
            <c:numRef>
              <c:f>Arkusz1!$B$28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</c:ser>
        <c:ser>
          <c:idx val="2"/>
          <c:order val="2"/>
          <c:tx>
            <c:strRef>
              <c:f>Arkusz1!$A$29</c:f>
              <c:strCache>
                <c:ptCount val="1"/>
                <c:pt idx="0">
                  <c:v>Polska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Arkusz1!$B$26</c:f>
              <c:strCache>
                <c:ptCount val="1"/>
                <c:pt idx="0">
                  <c:v>P.roszerzony</c:v>
                </c:pt>
              </c:strCache>
            </c:strRef>
          </c:cat>
          <c:val>
            <c:numRef>
              <c:f>Arkusz1!$B$29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</c:ser>
        <c:shape val="pyramid"/>
        <c:axId val="153596288"/>
        <c:axId val="153597824"/>
        <c:axId val="0"/>
      </c:bar3DChart>
      <c:catAx>
        <c:axId val="15359628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53597824"/>
        <c:crosses val="autoZero"/>
        <c:auto val="1"/>
        <c:lblAlgn val="ctr"/>
        <c:lblOffset val="100"/>
      </c:catAx>
      <c:valAx>
        <c:axId val="1535978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5359628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Arkusz1!$A$33</c:f>
              <c:strCache>
                <c:ptCount val="1"/>
                <c:pt idx="0">
                  <c:v>LO Piekary</c:v>
                </c:pt>
              </c:strCache>
            </c:strRef>
          </c:tx>
          <c:dPt>
            <c:idx val="0"/>
            <c:spPr>
              <a:solidFill>
                <a:srgbClr val="260BC5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Arkusz1!$B$32:$C$32</c:f>
              <c:strCache>
                <c:ptCount val="2"/>
                <c:pt idx="0">
                  <c:v>P.podstawowy</c:v>
                </c:pt>
                <c:pt idx="1">
                  <c:v>P.rozszerzony</c:v>
                </c:pt>
              </c:strCache>
            </c:strRef>
          </c:cat>
          <c:val>
            <c:numRef>
              <c:f>Arkusz1!$B$33:$C$33</c:f>
              <c:numCache>
                <c:formatCode>General</c:formatCode>
                <c:ptCount val="2"/>
                <c:pt idx="0">
                  <c:v>100</c:v>
                </c:pt>
                <c:pt idx="1">
                  <c:v>92</c:v>
                </c:pt>
              </c:numCache>
            </c:numRef>
          </c:val>
        </c:ser>
        <c:ser>
          <c:idx val="1"/>
          <c:order val="1"/>
          <c:tx>
            <c:strRef>
              <c:f>Arkusz1!$A$34</c:f>
              <c:strCache>
                <c:ptCount val="1"/>
                <c:pt idx="0">
                  <c:v>Małopolska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Arkusz1!$B$32:$C$32</c:f>
              <c:strCache>
                <c:ptCount val="2"/>
                <c:pt idx="0">
                  <c:v>P.podstawowy</c:v>
                </c:pt>
                <c:pt idx="1">
                  <c:v>P.rozszerzony</c:v>
                </c:pt>
              </c:strCache>
            </c:strRef>
          </c:cat>
          <c:val>
            <c:numRef>
              <c:f>Arkusz1!$B$34:$C$34</c:f>
              <c:numCache>
                <c:formatCode>General</c:formatCode>
                <c:ptCount val="2"/>
                <c:pt idx="0">
                  <c:v>61</c:v>
                </c:pt>
                <c:pt idx="1">
                  <c:v>77</c:v>
                </c:pt>
              </c:numCache>
            </c:numRef>
          </c:val>
        </c:ser>
        <c:ser>
          <c:idx val="2"/>
          <c:order val="2"/>
          <c:tx>
            <c:strRef>
              <c:f>Arkusz1!$A$35</c:f>
              <c:strCache>
                <c:ptCount val="1"/>
                <c:pt idx="0">
                  <c:v>Polska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Arkusz1!$B$32:$C$32</c:f>
              <c:strCache>
                <c:ptCount val="2"/>
                <c:pt idx="0">
                  <c:v>P.podstawowy</c:v>
                </c:pt>
                <c:pt idx="1">
                  <c:v>P.rozszerzony</c:v>
                </c:pt>
              </c:strCache>
            </c:strRef>
          </c:cat>
          <c:val>
            <c:numRef>
              <c:f>Arkusz1!$B$35:$C$35</c:f>
              <c:numCache>
                <c:formatCode>General</c:formatCode>
                <c:ptCount val="2"/>
                <c:pt idx="0">
                  <c:v>68</c:v>
                </c:pt>
                <c:pt idx="1">
                  <c:v>66</c:v>
                </c:pt>
              </c:numCache>
            </c:numRef>
          </c:val>
        </c:ser>
        <c:shape val="pyramid"/>
        <c:axId val="151708800"/>
        <c:axId val="151710336"/>
        <c:axId val="0"/>
      </c:bar3DChart>
      <c:catAx>
        <c:axId val="15170880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51710336"/>
        <c:crosses val="autoZero"/>
        <c:auto val="1"/>
        <c:lblAlgn val="ctr"/>
        <c:lblOffset val="100"/>
      </c:catAx>
      <c:valAx>
        <c:axId val="1517103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5170880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Arkusz1!$A$39</c:f>
              <c:strCache>
                <c:ptCount val="1"/>
                <c:pt idx="0">
                  <c:v>LO Piekary</c:v>
                </c:pt>
              </c:strCache>
            </c:strRef>
          </c:tx>
          <c:dPt>
            <c:idx val="0"/>
            <c:spPr>
              <a:solidFill>
                <a:srgbClr val="260BC5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Arkusz1!$B$38:$C$38</c:f>
              <c:strCache>
                <c:ptCount val="2"/>
                <c:pt idx="0">
                  <c:v>P.podstawowy</c:v>
                </c:pt>
                <c:pt idx="1">
                  <c:v>P.rozszerzony</c:v>
                </c:pt>
              </c:strCache>
            </c:strRef>
          </c:cat>
          <c:val>
            <c:numRef>
              <c:f>Arkusz1!$B$39:$C$39</c:f>
              <c:numCache>
                <c:formatCode>General</c:formatCode>
                <c:ptCount val="2"/>
                <c:pt idx="0">
                  <c:v>77</c:v>
                </c:pt>
                <c:pt idx="1">
                  <c:v>49</c:v>
                </c:pt>
              </c:numCache>
            </c:numRef>
          </c:val>
        </c:ser>
        <c:ser>
          <c:idx val="1"/>
          <c:order val="1"/>
          <c:tx>
            <c:strRef>
              <c:f>Arkusz1!$A$40</c:f>
              <c:strCache>
                <c:ptCount val="1"/>
                <c:pt idx="0">
                  <c:v>Małopolska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Arkusz1!$B$38:$C$38</c:f>
              <c:strCache>
                <c:ptCount val="2"/>
                <c:pt idx="0">
                  <c:v>P.podstawowy</c:v>
                </c:pt>
                <c:pt idx="1">
                  <c:v>P.rozszerzony</c:v>
                </c:pt>
              </c:strCache>
            </c:strRef>
          </c:cat>
          <c:val>
            <c:numRef>
              <c:f>Arkusz1!$B$40:$C$40</c:f>
              <c:numCache>
                <c:formatCode>General</c:formatCode>
                <c:ptCount val="2"/>
                <c:pt idx="0">
                  <c:v>57</c:v>
                </c:pt>
                <c:pt idx="1">
                  <c:v>44</c:v>
                </c:pt>
              </c:numCache>
            </c:numRef>
          </c:val>
        </c:ser>
        <c:ser>
          <c:idx val="2"/>
          <c:order val="2"/>
          <c:tx>
            <c:strRef>
              <c:f>Arkusz1!$A$41</c:f>
              <c:strCache>
                <c:ptCount val="1"/>
                <c:pt idx="0">
                  <c:v>Polska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Arkusz1!$B$38:$C$38</c:f>
              <c:strCache>
                <c:ptCount val="2"/>
                <c:pt idx="0">
                  <c:v>P.podstawowy</c:v>
                </c:pt>
                <c:pt idx="1">
                  <c:v>P.rozszerzony</c:v>
                </c:pt>
              </c:strCache>
            </c:strRef>
          </c:cat>
          <c:val>
            <c:numRef>
              <c:f>Arkusz1!$B$41:$C$41</c:f>
              <c:numCache>
                <c:formatCode>General</c:formatCode>
                <c:ptCount val="2"/>
                <c:pt idx="0">
                  <c:v>55</c:v>
                </c:pt>
                <c:pt idx="1">
                  <c:v>41</c:v>
                </c:pt>
              </c:numCache>
            </c:numRef>
          </c:val>
        </c:ser>
        <c:shape val="pyramid"/>
        <c:axId val="153778816"/>
        <c:axId val="153792896"/>
        <c:axId val="0"/>
      </c:bar3DChart>
      <c:catAx>
        <c:axId val="15377881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53792896"/>
        <c:crosses val="autoZero"/>
        <c:auto val="1"/>
        <c:lblAlgn val="ctr"/>
        <c:lblOffset val="100"/>
      </c:catAx>
      <c:valAx>
        <c:axId val="1537928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5377881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Arkusz1!$A$48</c:f>
              <c:strCache>
                <c:ptCount val="1"/>
                <c:pt idx="0">
                  <c:v>LO Piekary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Arkusz1!$B$47</c:f>
              <c:strCache>
                <c:ptCount val="1"/>
                <c:pt idx="0">
                  <c:v>P.rozszerzony</c:v>
                </c:pt>
              </c:strCache>
            </c:strRef>
          </c:cat>
          <c:val>
            <c:numRef>
              <c:f>Arkusz1!$B$48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</c:ser>
        <c:ser>
          <c:idx val="1"/>
          <c:order val="1"/>
          <c:tx>
            <c:strRef>
              <c:f>Arkusz1!$A$49</c:f>
              <c:strCache>
                <c:ptCount val="1"/>
                <c:pt idx="0">
                  <c:v>Małopolska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Arkusz1!$B$47</c:f>
              <c:strCache>
                <c:ptCount val="1"/>
                <c:pt idx="0">
                  <c:v>P.rozszerzony</c:v>
                </c:pt>
              </c:strCache>
            </c:strRef>
          </c:cat>
          <c:val>
            <c:numRef>
              <c:f>Arkusz1!$B$49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ser>
          <c:idx val="2"/>
          <c:order val="2"/>
          <c:tx>
            <c:strRef>
              <c:f>Arkusz1!$A$50</c:f>
              <c:strCache>
                <c:ptCount val="1"/>
                <c:pt idx="0">
                  <c:v>Polska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Arkusz1!$B$47</c:f>
              <c:strCache>
                <c:ptCount val="1"/>
                <c:pt idx="0">
                  <c:v>P.rozszerzony</c:v>
                </c:pt>
              </c:strCache>
            </c:strRef>
          </c:cat>
          <c:val>
            <c:numRef>
              <c:f>Arkusz1!$B$50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</c:ser>
        <c:shape val="pyramid"/>
        <c:axId val="153660800"/>
        <c:axId val="154092672"/>
        <c:axId val="0"/>
      </c:bar3DChart>
      <c:catAx>
        <c:axId val="15366080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54092672"/>
        <c:crosses val="autoZero"/>
        <c:auto val="1"/>
        <c:lblAlgn val="ctr"/>
        <c:lblOffset val="100"/>
      </c:catAx>
      <c:valAx>
        <c:axId val="154092672"/>
        <c:scaling>
          <c:orientation val="minMax"/>
          <c:max val="5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5366080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Arkusz1!$A$55</c:f>
              <c:strCache>
                <c:ptCount val="1"/>
                <c:pt idx="0">
                  <c:v>LO Piekary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Arkusz1!$B$54</c:f>
              <c:strCache>
                <c:ptCount val="1"/>
                <c:pt idx="0">
                  <c:v>P.rozszerzony</c:v>
                </c:pt>
              </c:strCache>
            </c:strRef>
          </c:cat>
          <c:val>
            <c:numRef>
              <c:f>Arkusz1!$B$55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</c:ser>
        <c:ser>
          <c:idx val="1"/>
          <c:order val="1"/>
          <c:tx>
            <c:strRef>
              <c:f>Arkusz1!$A$56</c:f>
              <c:strCache>
                <c:ptCount val="1"/>
                <c:pt idx="0">
                  <c:v>Małopolska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Arkusz1!$B$54</c:f>
              <c:strCache>
                <c:ptCount val="1"/>
                <c:pt idx="0">
                  <c:v>P.rozszerzony</c:v>
                </c:pt>
              </c:strCache>
            </c:strRef>
          </c:cat>
          <c:val>
            <c:numRef>
              <c:f>Arkusz1!$B$56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</c:ser>
        <c:ser>
          <c:idx val="2"/>
          <c:order val="2"/>
          <c:tx>
            <c:strRef>
              <c:f>Arkusz1!$A$57</c:f>
              <c:strCache>
                <c:ptCount val="1"/>
                <c:pt idx="0">
                  <c:v>Polska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Arkusz1!$B$54</c:f>
              <c:strCache>
                <c:ptCount val="1"/>
                <c:pt idx="0">
                  <c:v>P.rozszerzony</c:v>
                </c:pt>
              </c:strCache>
            </c:strRef>
          </c:cat>
          <c:val>
            <c:numRef>
              <c:f>Arkusz1!$B$57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</c:ser>
        <c:shape val="pyramid"/>
        <c:axId val="154538368"/>
        <c:axId val="154539904"/>
        <c:axId val="0"/>
      </c:bar3DChart>
      <c:catAx>
        <c:axId val="15453836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54539904"/>
        <c:crosses val="autoZero"/>
        <c:auto val="1"/>
        <c:lblAlgn val="ctr"/>
        <c:lblOffset val="100"/>
      </c:catAx>
      <c:valAx>
        <c:axId val="1545399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5453836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E0C4A7D-C60D-4F9F-BBF8-B1BB99261082}" type="datetimeFigureOut">
              <a:rPr lang="pl-PL"/>
              <a:pPr>
                <a:defRPr/>
              </a:pPr>
              <a:t>15.02.2022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E1584F3-4384-48FF-853B-E8BBFA3176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29065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337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E54974-AFC9-4CB9-9423-C57AAEA3781E}" type="slidenum">
              <a:rPr lang="pl-PL" smtClean="0"/>
              <a:pPr/>
              <a:t>1</a:t>
            </a:fld>
            <a:endParaRPr lang="pl-PL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348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D8418E-3F29-414C-91F5-0EAB0E11C602}" type="slidenum">
              <a:rPr lang="pl-PL" smtClean="0"/>
              <a:pPr/>
              <a:t>2</a:t>
            </a:fld>
            <a:endParaRPr lang="pl-PL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0EF2EF6-5848-45F6-BC60-5A40DC15CB3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114701-4A2D-447A-935A-8316A0FD2B8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022C9FE-E83F-4BB9-B254-1BEF36117BB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0669C7-C3FB-4A14-B837-F43EDAD4754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B859A9-5486-4EB5-8E95-D37D82B2B0F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C904605-802F-47C6-831D-7B84F62FAB9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02D5F2-BEDD-43A1-900D-9DFA518A16E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B7C830-2AD9-4015-92E5-630359DFF47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5CA115-2600-4B8B-A4EF-2752A103E83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C28A4EF-C1BE-43E4-8C08-7A6D9E3A842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5D75351-775A-42BA-8508-9E1EAFF8040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A8A1AE5-50BF-4774-8885-10F521E8F02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9552" y="2492896"/>
            <a:ext cx="4165600" cy="22717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l-PL" sz="2400" dirty="0" smtClean="0">
                <a:solidFill>
                  <a:schemeClr val="bg1"/>
                </a:solidFill>
              </a:rPr>
              <a:t>Liceum Ogólnokształcące 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sz="2400" dirty="0" smtClean="0">
                <a:solidFill>
                  <a:schemeClr val="bg1"/>
                </a:solidFill>
              </a:rPr>
              <a:t>w Centrum Edukacyjnym 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sz="2400" dirty="0" smtClean="0">
                <a:solidFill>
                  <a:schemeClr val="bg1"/>
                </a:solidFill>
              </a:rPr>
              <a:t>„Radosna Nowina 2000” 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sz="2400" dirty="0" smtClean="0">
                <a:solidFill>
                  <a:schemeClr val="bg1"/>
                </a:solidFill>
              </a:rPr>
              <a:t>w Piekarach</a:t>
            </a:r>
          </a:p>
        </p:txBody>
      </p:sp>
      <p:sp>
        <p:nvSpPr>
          <p:cNvPr id="8196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5145088" y="3141663"/>
            <a:ext cx="3810000" cy="299085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642918"/>
            <a:ext cx="7793037" cy="1462088"/>
          </a:xfrm>
          <a:ln>
            <a:noFill/>
          </a:ln>
        </p:spPr>
        <p:txBody>
          <a:bodyPr>
            <a:noAutofit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pl-PL" sz="4000" dirty="0" smtClean="0">
                <a:solidFill>
                  <a:srgbClr val="0070C0"/>
                </a:solidFill>
                <a:latin typeface="Arial Black" pitchFamily="34" charset="0"/>
              </a:rPr>
              <a:t>Wyniki egzaminu maturalnego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l-PL" sz="4000" dirty="0" smtClean="0">
                <a:solidFill>
                  <a:srgbClr val="FF0000"/>
                </a:solidFill>
                <a:latin typeface="Arial Black" pitchFamily="34" charset="0"/>
              </a:rPr>
              <a:t>maj 2015</a:t>
            </a:r>
          </a:p>
        </p:txBody>
      </p:sp>
      <p:pic>
        <p:nvPicPr>
          <p:cNvPr id="134146" name="Picture 2" descr="http://www.zspgarbatka.samorzad.pl/upload/kasztan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9" y="3717032"/>
            <a:ext cx="4392487" cy="26574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l-PL" sz="3300" dirty="0">
                <a:solidFill>
                  <a:schemeClr val="tx1"/>
                </a:solidFill>
              </a:rPr>
              <a:t>Fizyka</a:t>
            </a:r>
            <a:r>
              <a:rPr lang="pl-PL" sz="3200" dirty="0">
                <a:solidFill>
                  <a:schemeClr val="tx1"/>
                </a:solidFill>
              </a:rPr>
              <a:t/>
            </a:r>
            <a:br>
              <a:rPr lang="pl-PL" sz="32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poziom rozszerzony –  </a:t>
            </a:r>
            <a:r>
              <a:rPr lang="pl-PL" sz="1800" dirty="0" smtClean="0">
                <a:solidFill>
                  <a:schemeClr val="tx1"/>
                </a:solidFill>
              </a:rPr>
              <a:t>9 osób </a:t>
            </a:r>
            <a:r>
              <a:rPr lang="pl-PL" sz="1800" dirty="0">
                <a:solidFill>
                  <a:schemeClr val="tx1"/>
                </a:solidFill>
              </a:rPr>
              <a:t>(dodatkowy</a:t>
            </a:r>
            <a:r>
              <a:rPr lang="pl-PL" sz="1800" dirty="0" smtClean="0">
                <a:solidFill>
                  <a:schemeClr val="tx1"/>
                </a:solidFill>
              </a:rPr>
              <a:t>)</a:t>
            </a:r>
            <a:endParaRPr lang="pl-PL" sz="1800" dirty="0">
              <a:solidFill>
                <a:schemeClr val="tx1"/>
              </a:solidFill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8916706"/>
              </p:ext>
            </p:extLst>
          </p:nvPr>
        </p:nvGraphicFramePr>
        <p:xfrm>
          <a:off x="1043608" y="1714489"/>
          <a:ext cx="6995120" cy="42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2" name="Picture 2" descr="http://www.zamkor.pl/images/serwisy/serwisy_fizyka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88744"/>
            <a:ext cx="2947491" cy="191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892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l-PL" sz="3300" dirty="0">
                <a:solidFill>
                  <a:schemeClr val="tx1"/>
                </a:solidFill>
              </a:rPr>
              <a:t>Geografia</a:t>
            </a:r>
            <a:br>
              <a:rPr lang="pl-PL" sz="3300" dirty="0">
                <a:solidFill>
                  <a:schemeClr val="tx1"/>
                </a:solidFill>
              </a:rPr>
            </a:br>
            <a:r>
              <a:rPr lang="pl-PL" sz="1800" dirty="0" smtClean="0">
                <a:solidFill>
                  <a:schemeClr val="tx1"/>
                </a:solidFill>
              </a:rPr>
              <a:t>poziom </a:t>
            </a:r>
            <a:r>
              <a:rPr lang="pl-PL" sz="1800" dirty="0">
                <a:solidFill>
                  <a:schemeClr val="tx1"/>
                </a:solidFill>
              </a:rPr>
              <a:t>rozszerzony </a:t>
            </a:r>
            <a:r>
              <a:rPr lang="pl-PL" sz="1800" dirty="0" smtClean="0">
                <a:solidFill>
                  <a:schemeClr val="tx1"/>
                </a:solidFill>
              </a:rPr>
              <a:t>–10 </a:t>
            </a:r>
            <a:r>
              <a:rPr lang="pl-PL" sz="1800" dirty="0">
                <a:solidFill>
                  <a:schemeClr val="tx1"/>
                </a:solidFill>
              </a:rPr>
              <a:t>osób (dodatkowy)</a:t>
            </a:r>
            <a:endParaRPr lang="pl-PL" dirty="0">
              <a:solidFill>
                <a:schemeClr val="tx1"/>
              </a:solidFill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30881097"/>
              </p:ext>
            </p:extLst>
          </p:nvPr>
        </p:nvGraphicFramePr>
        <p:xfrm>
          <a:off x="827584" y="1571612"/>
          <a:ext cx="7488832" cy="4305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6" name="Picture 2" descr="http://static.lo.krapkowice.pl/download/388/geografia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6099" y="476672"/>
            <a:ext cx="2334816" cy="233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805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l-PL" sz="3300" dirty="0" smtClean="0">
                <a:solidFill>
                  <a:schemeClr val="tx1"/>
                </a:solidFill>
              </a:rPr>
              <a:t>Biologia</a:t>
            </a:r>
            <a:r>
              <a:rPr lang="pl-PL" sz="3000" dirty="0" smtClean="0">
                <a:solidFill>
                  <a:schemeClr val="tx1"/>
                </a:solidFill>
              </a:rPr>
              <a:t/>
            </a:r>
            <a:br>
              <a:rPr lang="pl-PL" sz="3000" dirty="0" smtClean="0">
                <a:solidFill>
                  <a:schemeClr val="tx1"/>
                </a:solidFill>
              </a:rPr>
            </a:br>
            <a:r>
              <a:rPr lang="pl-PL" sz="1800" dirty="0" smtClean="0">
                <a:solidFill>
                  <a:schemeClr val="tx1"/>
                </a:solidFill>
              </a:rPr>
              <a:t>poziom </a:t>
            </a:r>
            <a:r>
              <a:rPr lang="pl-PL" sz="1800" dirty="0">
                <a:solidFill>
                  <a:schemeClr val="tx1"/>
                </a:solidFill>
              </a:rPr>
              <a:t>rozszerzony – </a:t>
            </a:r>
            <a:r>
              <a:rPr lang="pl-PL" sz="1800" dirty="0" smtClean="0">
                <a:solidFill>
                  <a:schemeClr val="tx1"/>
                </a:solidFill>
              </a:rPr>
              <a:t>23 osoby </a:t>
            </a:r>
            <a:r>
              <a:rPr lang="pl-PL" sz="1800" dirty="0">
                <a:solidFill>
                  <a:schemeClr val="tx1"/>
                </a:solidFill>
              </a:rPr>
              <a:t>(dodatkowy</a:t>
            </a:r>
            <a:r>
              <a:rPr lang="pl-PL" sz="1600" dirty="0" smtClean="0">
                <a:solidFill>
                  <a:schemeClr val="tx1"/>
                </a:solidFill>
              </a:rPr>
              <a:t>)</a:t>
            </a:r>
            <a:endParaRPr lang="pl-PL" sz="1600" dirty="0">
              <a:solidFill>
                <a:schemeClr val="tx1"/>
              </a:solidFill>
            </a:endParaRP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6165926"/>
              </p:ext>
            </p:extLst>
          </p:nvPr>
        </p:nvGraphicFramePr>
        <p:xfrm>
          <a:off x="1071637" y="1643050"/>
          <a:ext cx="7211144" cy="4381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170" name="Picture 2" descr="http://www.uczelnie.pl/art_files/7250/g_3468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3175347" cy="176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916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l-PL" sz="3300" dirty="0">
                <a:solidFill>
                  <a:schemeClr val="tx1"/>
                </a:solidFill>
              </a:rPr>
              <a:t>Chemia</a:t>
            </a:r>
            <a:br>
              <a:rPr lang="pl-PL" sz="3300" dirty="0">
                <a:solidFill>
                  <a:schemeClr val="tx1"/>
                </a:solidFill>
              </a:rPr>
            </a:br>
            <a:r>
              <a:rPr lang="pl-PL" sz="1800" dirty="0" smtClean="0">
                <a:solidFill>
                  <a:schemeClr val="tx1"/>
                </a:solidFill>
              </a:rPr>
              <a:t>poziom </a:t>
            </a:r>
            <a:r>
              <a:rPr lang="pl-PL" sz="1800" dirty="0">
                <a:solidFill>
                  <a:schemeClr val="tx1"/>
                </a:solidFill>
              </a:rPr>
              <a:t>rozszerzony – </a:t>
            </a:r>
            <a:r>
              <a:rPr lang="pl-PL" sz="1800" dirty="0" smtClean="0">
                <a:solidFill>
                  <a:schemeClr val="tx1"/>
                </a:solidFill>
              </a:rPr>
              <a:t>20 </a:t>
            </a:r>
            <a:r>
              <a:rPr lang="pl-PL" sz="1800" dirty="0">
                <a:solidFill>
                  <a:schemeClr val="tx1"/>
                </a:solidFill>
              </a:rPr>
              <a:t>osób (dodatkowy</a:t>
            </a:r>
            <a:r>
              <a:rPr lang="pl-PL" sz="1800" dirty="0">
                <a:solidFill>
                  <a:srgbClr val="464646"/>
                </a:solidFill>
              </a:rPr>
              <a:t>)</a:t>
            </a:r>
            <a:endParaRPr lang="pl-PL" dirty="0"/>
          </a:p>
        </p:txBody>
      </p:sp>
      <p:pic>
        <p:nvPicPr>
          <p:cNvPr id="5" name="Picture 2" descr="http://c.wrzuta.pl/wi14271/03a55e9a0022a80f50e999e8/probowki_niebieskie_ww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958" y="908720"/>
            <a:ext cx="265162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88517569"/>
              </p:ext>
            </p:extLst>
          </p:nvPr>
        </p:nvGraphicFramePr>
        <p:xfrm>
          <a:off x="457200" y="1571612"/>
          <a:ext cx="7427168" cy="4435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54609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r>
              <a:rPr lang="pl-PL" sz="3000" dirty="0">
                <a:solidFill>
                  <a:schemeClr val="tx1"/>
                </a:solidFill>
              </a:rPr>
              <a:t>Wiedza o społeczeństwie</a:t>
            </a:r>
            <a:br>
              <a:rPr lang="pl-PL" sz="30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poziom rozszerzony – </a:t>
            </a:r>
            <a:r>
              <a:rPr lang="pl-PL" sz="1800" dirty="0" smtClean="0">
                <a:solidFill>
                  <a:schemeClr val="tx1"/>
                </a:solidFill>
              </a:rPr>
              <a:t>11 </a:t>
            </a:r>
            <a:r>
              <a:rPr lang="pl-PL" sz="1800" dirty="0">
                <a:solidFill>
                  <a:schemeClr val="tx1"/>
                </a:solidFill>
              </a:rPr>
              <a:t>osób (dodatkowy</a:t>
            </a:r>
            <a:r>
              <a:rPr lang="pl-PL" sz="1800" dirty="0" smtClean="0">
                <a:solidFill>
                  <a:schemeClr val="tx1"/>
                </a:solidFill>
              </a:rPr>
              <a:t>)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07522" name="Picture 2" descr="http://gfx.dlastudenta.pl/photos/dlamaturzysty/320w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32656"/>
            <a:ext cx="3048000" cy="2286001"/>
          </a:xfrm>
          <a:prstGeom prst="rect">
            <a:avLst/>
          </a:prstGeom>
          <a:noFill/>
        </p:spPr>
      </p:pic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16668365"/>
              </p:ext>
            </p:extLst>
          </p:nvPr>
        </p:nvGraphicFramePr>
        <p:xfrm>
          <a:off x="457200" y="1500175"/>
          <a:ext cx="6707188" cy="4521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68913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l-PL" sz="3300" dirty="0">
                <a:solidFill>
                  <a:schemeClr val="tx1"/>
                </a:solidFill>
              </a:rPr>
              <a:t>Historia</a:t>
            </a:r>
            <a:r>
              <a:rPr lang="pl-PL" dirty="0">
                <a:solidFill>
                  <a:schemeClr val="tx1"/>
                </a:solidFill>
              </a:rPr>
              <a:t/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poziom rozszerzony – </a:t>
            </a:r>
            <a:r>
              <a:rPr lang="pl-PL" sz="1800" dirty="0" smtClean="0">
                <a:solidFill>
                  <a:schemeClr val="tx1"/>
                </a:solidFill>
              </a:rPr>
              <a:t>11 </a:t>
            </a:r>
            <a:r>
              <a:rPr lang="pl-PL" sz="1800" dirty="0">
                <a:solidFill>
                  <a:schemeClr val="tx1"/>
                </a:solidFill>
              </a:rPr>
              <a:t>osób (dodatkowy</a:t>
            </a:r>
            <a:r>
              <a:rPr lang="pl-PL" sz="1800" dirty="0" smtClean="0">
                <a:solidFill>
                  <a:schemeClr val="tx1"/>
                </a:solidFill>
              </a:rPr>
              <a:t>)</a:t>
            </a:r>
            <a:endParaRPr lang="pl-PL" dirty="0">
              <a:solidFill>
                <a:schemeClr val="tx1"/>
              </a:solidFill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45252708"/>
              </p:ext>
            </p:extLst>
          </p:nvPr>
        </p:nvGraphicFramePr>
        <p:xfrm>
          <a:off x="755576" y="1500174"/>
          <a:ext cx="7283152" cy="4380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AutoShape 2" descr="data:image/jpeg;base64,/9j/4AAQSkZJRgABAQAAAQABAAD/2wCEAAkGBxQSEhUUExQWFhUXGRgaGBgXGBwZGhgeGhkYGh0dFxsZHyggGB0nHRcYITEhJSkrLi4uGh8zODMsNygtLisBCgoKDg0OGxAQGzQkHyQsNCwsLCw0LCwsLCwsLCwsLCwsLCwsLCwsLCwsLCwsLCwsLCwsLCwsLCwsLCwsLCwsLP/AABEIAMYA/wMBIgACEQEDEQH/xAAbAAABBQEBAAAAAAAAAAAAAAADAAIEBQYBB//EAD8QAAECBAQDBgUDAwIFBQEAAAECEQADITEEEkFRBWFxBhMigZHwMqGxweEUQtEjUvEHYjNygrLSFRYkksJj/8QAGQEAAwEBAQAAAAAAAAAAAAAAAAECAwQF/8QAJxEAAgIABgICAgMBAAAAAAAAAAECEQMEEyExURJBFCIyYXGBofD/2gAMAwEAAhEDEQA/APOIUKFAAoUFThVlIWEqKScrgOH2prW0TpvZ3FJR3ipEwJDftrWxa7eUK0OmVkKNNhuwuKUWIQkMCFFYIU4cZWv8oWH7B4xSlJKEoYXUoZVGlAQ73vah2idSHY/CXRmYUbiX/pzNBOaaj4XBANFOKENUXDv/ABBVf6aLIBTikEvV0FLDq5tE6+H2VpT6MFCi94h2RxUpakiUqYkFWVaA6VgAlxtQOxi74H/p4uYjNiZncEhWRDOt6ZSoWCaml7RTxIpXZKhJuqMPCj0jh3+mKfEMRiGP7e6AZmurOOYgM7/TOkzu8SCQ3dhScoN3CyHqzWDCJ18PsrSn0eewo9EwX+mLyj3s9ptcuSssN/cSHU9Khm5xayP9PcGmWlMwzFLaq0qYk8hUAeRiXmIL2NYM2eTRyPUpX+nOHSpSlzJhGZ5aQUtl/tmOCSp9QQ7igi1wXZbByjmTJ8VaqJJDl2D0SwoCztrClmYLgawJM8bVKUA5SoDcgt6wpMsrLJDnYco91XgZXiJQC4KTmdQA2ZThrQjKlpslFAQGSA1rekZ/L/Rfx/2eD5hvHY9umTJai2QPqWFTyoQekCXKkLGWZIQ1aqQn35w/lroPj/s8WhR7HL4Zg6tKktY+FOuzx3/2zhTXuJb7ZWH8GH8uPQvjvs8bhR7DO7GYRRB7kCzh1D6GFi+ymBZu5SNiCQfkYPlQ6F8eR49Cj1jFdkcErxd2RYeFSgPSK3E9jMILKmj/AKgw5VEP5UA+PM85hRtl9j8PbvZu90/+MMPY6TlpOW/RLN0a/nD+Th9i0J9GMhRr1diK/wDHYEUdFX5+K0QcX2UUi0xKm/2kU3uYpZjD7FoT6M9HDEviGBVJUApi9QRY/kREMappq0ZtNOmdi04DwxM5TzFFMsFizZidg9B1PzirjU9msKDKzPdRf6D6fOM8afjC0aYMFKVM0nDVCSkJlDu0O5CSamnxE1JoB9It0YtRbxGlee2mnWKjDoHk++vv+YmhFSXIB2rppSkeW3bO+kiyM4u9a+6mJBWGcfP7RUie1OYaCCeEh3JD+lKaQBRYia5uecP7xmv/AI/zFccQCAwMdM4EA1e1ebW/iEBZpxCqh6HbpYwSpA+bxTycWAK2Jbm8WInuKfkecMA+Zzytu/l7tFDjMVO/WolBYEooUojKHdLAhzoXEWeZlbat/O8UPFkTFY2QJa0IV3MzxKRnDZk/tcfXSNMNbv8AgznwSZnE1oxgSuY2HEozCyQ9CEsT/a5d4nTeLSyUKSpSwtwhKR8bXKXag/uNOcZ2fImDELExaZihhptUIKHD2IzK+sEwGFE2Vhcswy50uSlUtQY0KQCCk/EKV6xq4RpNmak7ZcT+0UpIU4mDLVTy1eFtVM+3nXrEiVxqVlc5wGQRmQoFWcnLlBqonKaARR/qFLwmKMwIzp7xBUmy8qR4h6lPUEQ/iU3InATjWXLbObgZpeVKjyD/ADhaa4H5suZnG0oUkLSuWVlkFYGUnZwSx5FjFbie0EpphIWkIVkUrJRKqOC1RcVYiBdr1CZhlIBBWthKCT8SncFPS5I0inxObJjLKQZ/9Rh4spCcyk1aw2pUvDjhxatilNp0aFU6VnSgTPGqoTUkipcUqKX/AIga8Wkze5zPMCStrUca72+cRFLAxUhSfh7iZlO48NvKK2eFJ7rFlKQy8yiFeIy5jAOnLoltTCWGv8/0pzf/AHRbeEBjXVzX021jkhagwFHNMpPqTRukWEzDpLN/jbq8Dl4dLEEV0Yl/f4jE1BjHTctJhejgsd/XSC/rSfEVUr1YcvOGYpDCjn3rDZKQRUWHR/MQhhJk103uDQ83/DRV4iaQb/4MG4gPECB7pX6RAmJV9+Z2HS0Khoekuz8zTS4gylMDR+XXflBsOlKalqDy33rDJxzqceo+p3hgMM5hVqWDWPsQCavwubnV3al+tYelyS7PrX7CGTUZgRUHmxAbcQqAoO0ct09GIoGFgzjrGaMa3jKT3Ki2l3NgQ/vrGRMejln9DhzC+50FjaN/gkOiWoSwjwpGRJ+GnOuusefmPTcMykJId8ocGha9W9IjNvZFZblhMhBBGg5e7Q99au2tusQ8TjUygCtYQ7s7AHeMlje3KrS5SdfiL63AH0jjjBy4Os3Ky4JfX7awTDr98/PSMLg+2E0MVykFKiHYlJL0oKiJP/vViyZJa4dXPkK3g8GOjckgCgYX9+UKS5PKt/L/AD5xhJ3HpeIzFYXLWVDJ4iUjmMoYaVIPKJ/B+OhAUZs9cwgAJGQp0YkFPIajTSJaaH4mxxISlPiYAlySBlGtTpX7RXq4osIAloExTkHIXSigqolv4vFbw2eZ0oBHeIOeiwW8FwVlTvp1L1aI87iCpE0Spc04gn40FisWJKctTRyxe/MQlbH40XJx8+XVYKgAS0uW7BtVqOmrAxRTu06u/lzUoSciFoYqNQovXWjCNUrGJRLKl2CSbWSA9taUjzspMxZEtNHJCQCpkuWsOd4cW48AoqXJZYrjq1zRNySyMhQxGZPxP8J6CNF2fmmfLImypRSlTJHdip/dy20io4P2VmApXMUkAlykuSNQC1L1jVYadLUMqVIJSzhJFBzCbOXhuTbJcYpbEtctBl5ClBAslgwblEWZiUy0pQmUSCwGQJCXL3DhtTZolooCRX3SK/i/GZeGQVKUkqcsjMAonmH+TawyUtwuDw0v4kyhLJFWSEnzanrDFYOWh8qEpzULAB+pAqIzie10zMCqUAkpzAl0nKaUJJtd9ot5/GkISVTkmUHAZTF31TlJzCsK2V4EkYKQkB5coAjVKBAu4T8OQFINAwbXSKGd2pkoVMWhC1rOUJzgDKkD9uoBuzPfyr19pytU4omKQClxnCTkI/aG+IKdwdCIdth4Gu/WiUSlSUoToy0h2/2lmpziNL4zIWwRNS5sHAc7MdY83VNUpWZSiomhcl22BJdneCd6QXSVJIBYjR+eh5wUV4bHqHeEAOS7deVoFhy7sLev+DHmS+Mz0ggTl2AHicButX/mJnD+1WISgJOVZDutQrycgtD8HyTRusTPStPhUPIu/mLQCTLKmI535aHQWjDp7VYhFSpCgNCkN6hi8Fw3bNYcKlJ/6VEV6l3EPTkBuZsoEByXO/2gSJbFzYA83HlaMhL7aKKh/RsLZqg8nH1i6wPaKXMBLKS3xOgqA80v84lwkuQLJSEmxLesNMwi5uKj8iOZ86UqSQoEBiLEGv8AEBW7kmv5gqxA8QlWVQGiVV0saRhI3C0lQLO5Bb0IHzMYciO7LcM5Mxyidwbh6sRORKSHc+LkkVUSdABG4nrGjZR9rW6fKM72GWRNmtrJIPN1y6D5xfzlF+VffWMc1K5JGmWj9Wylx/DsTiJpSublkvYO9LApYO968+TiV2ORl8M059XHhPJhUD1tGrkGjN/hrw2YtkgliW6dP4jn82uDpPLMVLyLKCQ4o2lDpHJqFPQP5+945jZbTScyTV3Nb+IOzgmsEw8vMoeIB7X5crPpHRwrAapyWsXdh79tHoHY7BYZSM5UFTRof2s1QnW5rGPGBLgIVmWfiAuNak+fpAJ2LVhp4cDMkpUQ9FA1FQaRk157IbdLc3naviBkBPdZAtd1AJcANRtjSA9nsdKnTZZVLBn5SVLIADpLJYVqyjWkYZePM5alqIcqdTvY2CdTdgI1GF4OrDKTMVMmFyzSUEGrGpJLDcRLh48iTRuOJYXOkgih8J6G/SAdn+Epw6FBBJcuVFnNGFrN9zExAzJe9PfzpAZE4hhyt5WESibLPDoKraXvXpAzh0oLJAALmgA0hsqZrYl70aA47Dd4jKVLGYguksaF2B2LQCFJnhSTlVqUv/uBIb1jHrwk8z5XeZZylKIJqUDIA4WWYBifpvDuI8U/TzJqUqUpS1DwlDJl0bMKeMsG8heM8viGJ8eabMAWWoSBzIbWgB6wVZok1wXHaaWhM5ZzLUunhFk2BDaBmYcozX6osA52FbdH0+UTJsxSgCpWc0JVmY00Lmp/mI0zKpyxBFVFiQH3L0dx6w0WQzmJo+jn0tveDJQMtRXlq1Op3gvcpIYVJcHLozFzeHyyAAEk1BcnVxYN+IbkJIAHSfZhmJSxcMAPo0TDNLDVxbXWr3t9I5hpYUqhYs4zM+mvm0JP2NorcUQQDerke7dIcmXlAcjnyPt4LPKMwqXdmF6O566RyYkaH+fkSOd40vaiSFiEAuzfJq84m8C4BMngqC0oCTl1L722B+cAxFA9+bAgnq77QPh+NmyiChZAdynTeo1o8aptx2Ia3NSezSJMiYuYM6kBRdLgW8IIbevpBezfCJOVM5E1SnDNVASrUFIvryjR8Jx3eyUqUkArTmYkEkGlr3DU3G7RHwvC0YfOE0SpWYJ/toAw5U+cc7k/YEgTiA1IDPQK5STCmLdvlf0ji6ijQkJgZNTT2zRhJi8xJ3L+sekYeSwqa3jzWO3LezjzHKLzsn/xlVb+mdf9yY0ya25E+2jJ9l5uXEpcOFBSfVJ9KiNJLUlJPioaO2o8oyzK+/8ARrln9SYlJNdbNdqRQ9r+JmXKEtDuskPslvF0d4vpmI1zMdtPflFV2pwXeyAbFDMAHfMQljq2rvHPHnc6Dz9Kqcnr5Q8zAi1W5bfaBLlkEper1HMbebwxMtRcMSdg5drhhHZSZDbQfDYvxgrGZIILUuKjy35PEyTOmYnJLCStXicMAA5NaaAHWnKIUnCrYHIoJV8LgsTa/UtHoHZ3s9+mdQVmWoVL0GrJGvnEYkoxBJvkBwfssiWPGy12f4RXRD/XnpF+BkQkJADaQGXMLeLKT030HJ4sJZDB/PZ/xHO229ygmEJUkEX+ldfesGC2Jfdr84DhpoDsK3A0sWaA5zUacti35tyhCJ8yeSGI2Y7dIrOPcZVJkZk0VmAFHoxJe1GSawVMx7Fxq4r0L2ik7Y8bTKlpSEBSlhQAYFIA1I1oYaV7ARuHyTjlmdOBAACAUEsqjhnezuaxZT+EpQSQgGWXCkv/AFARQLQonxXqDd/KMPN47OVlCVd2Ev4ZQyJ1csPvGg4Bx5KRknKJJJUJii7PTxHTX1hyhRds7J4WUzJqpgPdylJzEvmKH/aBoQ+m8ScTx7DTs6JklYQojxBnOW1AXp584nq7RYbOpBUKBlKoULBTYnYZrUio7RYjDKR/8ZSHzDMZYfKACNR7aJoLvkZ2Y+IoQ470KAmJYLls/m1K8wIq8Xh+5mqSHICrqSwN9tTSIUjFrKxlzFVCkgnpTLryhy8cpUwlZJJNSRrzHu0V4spNBkywrMTSzByLf7j1FYhKxXio4Ad3NTUCOd+akqIZwGoATttvHFIrSpvzL3fR3aGo1yDZzETi1WerEBjWl2gUtQN31203Jh06gez0ZnY28nMMlkEEa6H7cnpGiWxN7hiCpQCQ5sE+6RNkdn5nfolznQFlSQoMaAOSl7k0DNFKVs4Jpb2TG47NrRicL3SnBSQFH924UCf3Ei/0hSuKFdlziUdzKRkVkTLyg0d00FR5gmH4uZ4hbpZjAuI4bvTkWpYlhhlTl8bAF1EpKr8xY9Y7MU/w0G53O/8AEYIAE0QSWvp70hpqamnSBE18/bCLQmTkzGbntGAx0vLMmJ0C1D0JEbaUpy1W+jxicf8A8WY9863/APsY6st7OTMeiX2dWBiJZPPR7pUB9Y1AYmoYkkfx0jJ8FRmnyx/u+gJ+0a5Luxen2oNeUTmvyReW4YXC5T4TUjmBy1FxCx0gLQUk/ECKGtXrAlrZQNxvU332oIky9QSC7s9Gbb6RynSeedqOHqlrCqNMBLCrKDBTbgmr84v+yGE/oCYQCpZJdqkJoAT5HWJnGOEoxACVA5g5SoXD35EFrfSKmbwjF4eVklLzoUo+FAD1u1Xrt+Y38rhXsity6xq0mXlKlBJ8ToBUzKCnLO9jE2XxILAYggj4gA1XqKXvSIfZpaZiVICCkSwEtR3AfR7ai7xMVwlKVCqqEtlOVJJp4gm5pGLosQSfEWA2rzguDxJYp/dU1316wKVmDB8yNHLE22bewGkFSjMXIqDtpzgESZc1ykIB3Iq3vkIchRP7Swo729t84UhaUtuai99qQRMwGoLu/lve35hAAnTUoQVqFEuTqphoOeked8Uxipq3XfVqtdgnkLN1jcdoUZZE4BObwZSx3DPXa8efCSRu5BZwXD+7RcEuRoYZdHqU6H/N+hji551uKVNgNtdYnYMJALm+wo+5VYNEFYqpRq1ubuNa6xonbBj0kkEG7U3uHbQ+sS+FSlLzYdYosAyzdlg9SQFAEekQUoyoPMgfN6fKD4XMlYWHzJIUkkUpWvo0DCjuFmLlTAUuFJUPIpNv5i8xU3C4hYZKpSphGZSfEAsmngexILlncjnBOJ4ROIUiZIClGYPEkftWCxBOl3cmLbgvZzuVJmTfjDslPwh9Tupn5CMnKyuCBxPskUp71MzMRUghqAVIqQ/WMsVqDBVDzFQ9a/xzj1gbUr6R5320w2XEeFVJuUu5p+3+PWHDd0yfIiYRSpqVBKTMU1yM2UWZtAT9IhS/GWDeHmwNN9axv+DcLTh0BKS9nV/cQOVhXeM72k4N3a1TZQcKIdCU1DguS2hbaGmraQ7M5+iWT4ZZUXagcP1tzjYdl+GzJAKpicpm0ZwSkJBLnqWDRG7I8SKlJkqajqDHVmIVoaVrGm4utSEBSQlwpD8gVDMW1o/OCc3+LFQFYre9HHXSCIYAgOX6M/KHPUEfCeWhveHzGAcM/q1fW4aM7Ah5iX05/nWsBmJpSJC7EgEC7Pb5UALxEmqejdPyfnFITCYacMwSH8VC3WMlxAHvZjhjnW4d2OYuObGNPhk1c0Aat9Yyc13U5cuX6vWOzL8s5Mx6LHs6oCc5SFMlbOWYlJAIa5D2/iNMJrVZz616+fzjJ8FJ75La5h6pUPvGilzGJSskbbPzjPMr7f0Xln9WWJBdgbtRn0cNyhssgCpdn/MR0La7Ua35tBVBNSOZ/mOajpHrmswDEk0rt+AINLmOXDFnADXsaU6wKWpCgyqNbWp3gSApN3oddht9IGIkYbDqQpa0EByVLBFXbQvQuzv5RicTxtcxSjnKSVZgASwbQHbrflGk7SYzLJOQMpZy/FbNfLrZ+keczZLOUvlG/kC+8aYcFLkHKjecD7UOv+uQUWBAsdywqPLWNXKmom+KWoKD1I9ajQx4v3yhXpTSL7s92k/TlWfMoqZ0gf22b1V0YQ5YLXAeaZ6SUEXo3WlKQ5ZGrM3N+oiJwftDIxCsqVArI+E36trS7RZICVFgCG9n7Ri12BBEkKcM4qCDWnN/TlGK4n2fmy1qQhClBR8LDMGqGclwrQ+semJkhOgdog4jHJGlLM/1GphqTGjz+X2cn92pSUEZScySyVEDxUGtv4iFhMJlUtKkkMKhvEKa+o9I9MlYpLudgxfW+vKMP2oxKk4onKA4TlUHqzPXlWHbexSe5ULkklgkn+0mlzqT9ILLwvhUKuw3YgxXYjHBRNLGn52sYsJ8+mXUAWfrvcvFNSVDTTFgOLzpGZEtakuWDAVezPfy3j0DBSlpSgKUVHL4ip3J1r1MU3Zng4yibNSStgUhQfIHPi3f6ecaeckU05GtC4YjpEyZDIhmF/dIgcQ4Ymfkd3lqzpG7ftPJ29IsxKJ20ty5+vpBpaGrTbf0ibEQcGheVGcMWBIcFjqIZiVjcBYIWAf3ZSFECt2D+kWZl3Icj6P9KxWcUw+dBTmKV3QoAOFaF/keRMA0RMDw+SpX6iUP+IAxFN8xA3OvSLDETpa1d3m8QDlAtoAFECjXbpFFwXELVhFpkgJnIzApYMFOSWB3q0V/BUTZInTpgWCwTly1USoF2N2HOG0M0OEzALTMQlJCiUkKfMGFS9qvcCChZAqT9X2c7wMpUpKS7llaMCSxFRtUV3iqHaGSlQStRSopBVmBAFLK9PlCSvgRar6OSWf1MAQi50auoPURIM1IAU4IuCLF9m0/iOoRmDA6+/KsFgR5bsaXHoQRGP4kp5sz/nV9Y3ipTA368vbxhOKpInTQaf1F3/5jHXlXbZy5nhBeByiqfLAITW5UE01qdWcNF9lL10Ar86xnOGYgy5yFgAkEUUHFaV8jGnAuWOsGZ5QZbhilqNGq3P1pEjCrDmjB/p84jyVBRIF9x9t4LhluWoL3pzrHKdRYpABc0B8/pHcUHtUEe/pzgJmP8LFnd29elBDlzaAUcPaob7QhFfxHA/qJapYFQ5R/zB2rtp0jDTkUCSogpzAp2/gj7R6MiiqWuK152qYz/afgo8U9HxCq0iygQQSNjblFwluMx4ls4Jvyvs1YXdbVG/nDZa8wIYNa58vMQXC4jwsXflHQ7QlR3A8OXNmJRKdyaFJqnc8mvHq0nBrSHSSSL5r0F3F3jI9g5BViVEWCC/JyG98o36phceIHlszjSMMSbboKoqlonlRFH9L84fJ4fUPUmpeLhhQgB2aI8ksXNQPQewIzsZEGAADnzND7/MUnbTApEhCwQ6Vs1LF3Feg9I1MxRJowv+P8xku3xIEtTHICbNci51L2vDV2CMkMIlzlHVz011gs7D0eiQGDvcaH8QAKTlFSC5LMK+b8tolcNwa8SsISWvmfQJZzU1LsP8Re5ex6HwzHBUuUslgoJffb0cfSCLRfMxNgeu3zjNdoCvDSZEiQRmW8t38RbYjV1fONLI8KUpr4QkP0YRFEM6l0sPxv5QRXLSHzl5riw1NKveOk5QG83Fw/5aJEMTNDkGga2hfnEelfDZm+W31h2IZw2+1mr6wviQaENr6u/o3nABXY5IzOhRlqVfIE+IswzOC5EElheRipKiNSG1DFnMFk4XMeT+3+cROK8SlyEnORnA8KAQ6tqadTB+igyiEglTAAEhT02q8VHG+GIxMpKgtIYuFtmDGjEgu3LeMlxHjUyZmClEpUoHJ+0NQN/mJEvjyzhRh8oDMAqxYKzF215xqsOS3EanCcG/TsgkqlPmT4rFmII21DA1frFhIDFiSdRXyY+9IZw2f3kmWsqzOGfmAAX53jmJGViSxNB1ej+cZc8jJSJr3ZzZhb8xhuPv8AqJz3zl/lGxw4U7VPPq9PKMl2kkhGImAO9Cpy7FQCiAdRX7aR1ZX8mcuZ4RF4cgGakHfpYE/aNQJxKWGrdKNr84znBm70Psr/ALVRd4VZCspNNBDzP5IMtwzhod/f0rHc7w+aSLgQ2YjRw+nsn7RgdBLkOnXlz9ImKxLCpD+X11o0V2HUWJetHbo0TJUxSiBRve+8SxghOYPVq+nKA8YxJOGmhILFJD/jb+YkYiQDsLg7eXSK/iIyypgIbwK+hoRcQ0twsxwdRqHD87faOYfBZp0tFTmUAWoW3D6tXyip74iNx2OwQLTlKLEMkEHwmz3qNjHTNOCshTUjUYJCJIyy0hNgTqdnN3iahbEVqXvz+0QlKJBAqKW+8E7ssHBateWtuvzjkLLD9SU/tffkfO4gc1Yeh6sX9dqQOSAdacneDzEpBHvaEAPujTLSu5b28Qe0OCVMw8wXUzhr0L/+UWqClr8ujfT8wJU11U0gA8vBSAlLOWA5P99/ONT2UwAfv1FWZlJA5VdyPir9IYeySFLJM1TZycoSAwNWzPTSreWsX8mVkGUBgAAGdg1m5tFt9DbIuJ4YJk6XOJP9JylNGOocxaJNjyH2b6wkVDi7Wc/aGzGYc/OsTZJKlOS1nqD5W97xHWp1MaV9em0OTMIIYs4321/mBTACeZ69aQgCAGj8/f5h2SgBufo7mmzw6hvuDTSFNAB/nXpAMbMVlQRZkmvkfnHkqksCSTmIrmv960j1SfMUUKylIUQQHqAbeY1jNyex0oAd4tSiLgeFP3LXi4SS5GYIp3D184Llaji7nk3v5xs+L9nJRT/SRlKHPhfxUNC7m7c7xi5OCmTVhCA6iwOw5qOmvpHRGSkQ9jV9gsUo94hxkDEOLEuC3UCNdMaYA++1x5xU8G4ZLw6EpBd3JUbk2000Ai0Vi0pTfdtqRzTpytFBpAykv8I00jDdqENiptGBIUmhDggEGsa7BY0LKSC6TUMxpGZ7Z4nvMQ7+EIQEjYM7epJ843yt+T/g5sz+KK7hB/ry/wDmA8jQ/ImL+cgoWxBa7v8ARvKKrswkHEJzaBRSxbxZS0X+KqWs2pisy/skGWX1YEKB8rvDxJDX0eogCQHobcvrEqUASx/FLs0c50EViK/m+41HKHS8QAGAs/swQIfwsL/TnAhJuLFrfn3aGIsMPjku6gXbe/vrBlgTAdj9LM+nWKNUou/zGnrXz5RxOKWKaj7cvOF4hZlZXCwMYJIAWkLIFbgPqGc00jcFBALhtG0H28oocdhv/kJxDOEsVJFVHLYp3NB6RpJWO7wBVGIrQhT9PqLxpOTdBFJDZcwJbXlvoesSMNPqzFvzb0hhWnboNvf2hwW1U/yff8RkUWWVL/Ep7t015GAGeQd97b6xARPatb3366QeWt2qCSw++kKgCYiawIL6W6ae9YIgVv1B67wAzTzGjP5QXCydy1vnu9oAJ0qtQCR0v1Bh06WxtTm4bU3hqJmj21b66xzEzRUOz3bm++lYQgE2cAaW1PX/ACIZLFPO+n87QKYWfWlvmGhDEEABNBq/2+sMAmdqEXIanutoKlYa9Xprpq3usCTOsNSHqN/zAAQL1L15U1+UAEoTLF25Q2dMNH5NXeIcyaKAnT3TeOBTkMK6itfOChkkVdh02PrCXiNtL18vWI86aKkQFKt9vtBQE9EwXDil9tm21rEGQ4crUkuTYNTQc23hJUaE6PTyiOtDa+/YhpAcm8R7pKlKBIOgGYk7ACsQ1rVOSRMGVCx8F1GoPjV+3UMN4k96wYa397Qg9NHdvpSLRI+TlQwSGZmAFmih7RSlIxEwLbN4SW5oSR8iIuUJdQTqLkRneJziubMUdVq1ej0HkGEdGXW7ZzZh7IPwF/1EplZfEK8qv6hx5xqMYWIVRj50O0ZDh6mmyzspOra7xrsQCGJLoVcEUD2YixhZn8kPL8MirTmUwv8AI9DD5ayCzKvfbmTrAZqUp+Gx3LN6eUEl8QcAEVGoqf8AEc5vYpy2BL60ANSTQedR9YbOxjFGYDxFszuxLsFdbPEDik45pan8IUXI0JSoAncOfnA5qyQE0JCkl9gkv6kt7EaKC2Ic3uW6zpt53JbpYwGbLzB9AKb9OmsRJeISagkqK3JcnwpcMXNiBbdUdRiHGcl2QVLYsxVlKUp0dnFK1fWHphqBZkos7GkNROLtUGlfZ9vEaVPfw5lOEoQpRJuB4lVsWbm5MJM8EAv8RKvEbBIAATuagsG1EPTFqFkZ5F3UbWu+7Fm5mDKUWKg5bQNXkHIHzirViwCalQRLJ+L9yaeNtTsdjDxOSSlOcuqqqliEG4HMltmflE+A/Ms5a3alNQ3PRoeqcAeejMA38++sPFTWRVQSmh5ECpZiC5G0RpBLsoqI0BILDr+48z0ifG1ZXlvRbomhwwdmuPfsRJXiH8VzY89jFAiYlQUQsggqAqWSzo8VQCTUs4ZxHZeMygKzHKqiAtTpc3UauzOQl/w9MWoX4muwBZn0+sOxE8fEbDapq1BqYzM7ibJmlCiS2VIUblIJLWYklqf2w6fimzJDhqIGYvmVUkvUhIIbQeLlBpBqF0nFE+Ig6bU9Ovyhhnu/8RSTMb4iApVZiWY0ZPiVbzS3rEhC2SVKLOSSdh+KCB4dDjiWWfe1dzfQbfWgEdnTCEuyj0I13fQRQnEkVUtVCVqGawIISgaFRp0bnDkYuwUtXhSVK8RZ1PodACaH/btD0idUsu8ci7D5+cPM4gK8JGgfUNp70inl4gp+NRdKSoh7ZiWGzit9w1BDlT6ZSSSEvcupa3ZjcAF/UbQ9INQs0LLWfr7pHFKV793isx08uo5zlYIS1PEfiIbYEdSNGql4nKtVTlACiHsAVmnL4RzaDTDULkYgBClKJ8IzM1CwgJJq4Y66gHZ4q1rcBlVUxUXoyS5IFrln5jaHyJxIJ0Jo50oBfQ384ThSGp2yzC2FmHz84BNmVo38QJWJtYUb3zh2HW9/Ow+cRRVk7AiqlZdPbxleKSgmbMAIIzEgitDUfWNLJnAOAQ/y+kZjiKWmzRtMX/3GOjLcs58xwgALFxGpVjUrlIUxtUJFEqcgjobtzEZaLLh3FTLSUKAUmpSGHxUubtSNsXD80Y4c/FkuZNsAAKVenu9oFMmAWI5VY1/xEtHEsPNGaYky1WZJcEb2vYR1XE8IJQyyipYoEqN6vmURbYAHfenPpS6N9WJA75w1OdaQ5RdJSkhw7VZnbbnEmRjsISh0TEODn/clJckNZSgaQNHEcO5CkLy3dOUO3I+WsGnNeg1IdkVKwKDT5aQeRMymlvpC/wDVpQbJKI3cgvzNK+kTpXGJGVpqUqP/APNJDDqpuWm8Dw59DWJDshyw7uae7PD1o59NvLa8GTj8DZScRf8AbkYepcxbrn8M7gqdQVTKAvNMJIL50N4QNwavEuE+hqcOymRLJo/oWjglVaoJ93iUjiuBSknLPUoH4XSnMH3ALBvOIszj0kLGTD/03BIUs5tXAIo/+4jyhrDn0DxYdh5yiE3cfyLRDwiigBJYhIZO52fyiXiuK4R1KQJyqBkqypc6nMlwkDZoEnH4Qkv3qXJPwJLBqCirvrAoTrgHiQvkQV4tz7u9oalJSSCRlJKhyzfly/Mwl8Sw4JpMJYMpLZbapUxPV4lcMXhlso4gS1f2zEkN/wBQoR5weE0uA84P2R+4IYuw9/KGTkg/CW6xaY6ZhQUn9QlWZwSkE5WANXqHcB2NjB0zeHB1KnftNEhRJLUplo5b5wlGfQ3OHZSd0GFevKzdYNLTRtOQ+cWOCwWHxEvvETxLSkeNM0sUmm1COercoizUykiuJk0/tUpZPkkQnGXFDUo82RRh3sK8t47+muHFKmOzOJSEmkxSuYQf/wBNHJ3GJAbL3iw1aJS/q9IfhN+hakF7Opw4NRbyqbQReHG4vDZHF8MrwqTMQL5iyq8wKt0iZMnYVKHE9JqKCpryZ4ThNehqcH7IEyRQ2PUt6c4DkegqTd7cug5RczUyRLE3vM6MuYhmUzhLhJq2Y5R02rFYji+HeiVp6gHWloajNrgTlC+TiJW4o2hEOVhtWalrQObxaQGyhZOpoPStflAp/G0GoQrzI9j5w1h4j9C1IdjvJ/L6CGrnKFH/ABApnGRpLbzH8QH/ANVV/aluf4aKWDPonVj2WWEQA6iRlFav7JigxE3OpSjdSifUvB8Vj1LpRI2ERDG+FhuPJjiTUuDsKFCjUyFChQoAFChQoAFChQoAFChQoAFChQoAFChQoAFChQoAFChQoAE0KFCgAUKFCgAUKFCgA6FHe9+bRyFCgAUKFCgAUKFCgAUKFCgA/9k="/>
          <p:cNvSpPr>
            <a:spLocks noChangeAspect="1" noChangeArrowheads="1"/>
          </p:cNvSpPr>
          <p:nvPr/>
        </p:nvSpPr>
        <p:spPr bwMode="auto">
          <a:xfrm>
            <a:off x="155575" y="-1638300"/>
            <a:ext cx="44100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4" descr="data:image/jpeg;base64,/9j/4AAQSkZJRgABAQAAAQABAAD/2wCEAAkGBxQSEhUUExQWFhUXGRgaGBgXGBwZGhgeGhkYGh0dFxsZHyggGB0nHRcYITEhJSkrLi4uGh8zODMsNygtLisBCgoKDg0OGxAQGzQkHyQsNCwsLCw0LCwsLCwsLCwsLCwsLCwsLCwsLCwsLCwsLCwsLCwsLCwsLCwsLCwsLCwsLP/AABEIAMYA/wMBIgACEQEDEQH/xAAbAAABBQEBAAAAAAAAAAAAAAADAAIEBQYBB//EAD8QAAECBAQDBgUDAwIFBQEAAAECEQADITEEEkFRBWFxBhMigZHwMqGxweEUQtEjUvEHYjNygrLSFRYkksJj/8QAGQEAAwEBAQAAAAAAAAAAAAAAAAECAwQF/8QAJxEAAgIABgICAgMBAAAAAAAAAAECEQMEEyExURJBFCIyYXGBofD/2gAMAwEAAhEDEQA/APOIUKFAAoUFThVlIWEqKScrgOH2prW0TpvZ3FJR3ipEwJDftrWxa7eUK0OmVkKNNhuwuKUWIQkMCFFYIU4cZWv8oWH7B4xSlJKEoYXUoZVGlAQ73vah2idSHY/CXRmYUbiX/pzNBOaaj4XBANFOKENUXDv/ABBVf6aLIBTikEvV0FLDq5tE6+H2VpT6MFCi94h2RxUpakiUqYkFWVaA6VgAlxtQOxi74H/p4uYjNiZncEhWRDOt6ZSoWCaml7RTxIpXZKhJuqMPCj0jh3+mKfEMRiGP7e6AZmurOOYgM7/TOkzu8SCQ3dhScoN3CyHqzWDCJ18PsrSn0eewo9EwX+mLyj3s9ptcuSssN/cSHU9Khm5xayP9PcGmWlMwzFLaq0qYk8hUAeRiXmIL2NYM2eTRyPUpX+nOHSpSlzJhGZ5aQUtl/tmOCSp9QQ7igi1wXZbByjmTJ8VaqJJDl2D0SwoCztrClmYLgawJM8bVKUA5SoDcgt6wpMsrLJDnYco91XgZXiJQC4KTmdQA2ZThrQjKlpslFAQGSA1rekZ/L/Rfx/2eD5hvHY9umTJai2QPqWFTyoQekCXKkLGWZIQ1aqQn35w/lroPj/s8WhR7HL4Zg6tKktY+FOuzx3/2zhTXuJb7ZWH8GH8uPQvjvs8bhR7DO7GYRRB7kCzh1D6GFi+ymBZu5SNiCQfkYPlQ6F8eR49Cj1jFdkcErxd2RYeFSgPSK3E9jMILKmj/AKgw5VEP5UA+PM85hRtl9j8PbvZu90/+MMPY6TlpOW/RLN0a/nD+Th9i0J9GMhRr1diK/wDHYEUdFX5+K0QcX2UUi0xKm/2kU3uYpZjD7FoT6M9HDEviGBVJUApi9QRY/kREMappq0ZtNOmdi04DwxM5TzFFMsFizZidg9B1PzirjU9msKDKzPdRf6D6fOM8afjC0aYMFKVM0nDVCSkJlDu0O5CSamnxE1JoB9It0YtRbxGlee2mnWKjDoHk++vv+YmhFSXIB2rppSkeW3bO+kiyM4u9a+6mJBWGcfP7RUie1OYaCCeEh3JD+lKaQBRYia5uecP7xmv/AI/zFccQCAwMdM4EA1e1ebW/iEBZpxCqh6HbpYwSpA+bxTycWAK2Jbm8WInuKfkecMA+Zzytu/l7tFDjMVO/WolBYEooUojKHdLAhzoXEWeZlbat/O8UPFkTFY2QJa0IV3MzxKRnDZk/tcfXSNMNbv8AgznwSZnE1oxgSuY2HEozCyQ9CEsT/a5d4nTeLSyUKSpSwtwhKR8bXKXag/uNOcZ2fImDELExaZihhptUIKHD2IzK+sEwGFE2Vhcswy50uSlUtQY0KQCCk/EKV6xq4RpNmak7ZcT+0UpIU4mDLVTy1eFtVM+3nXrEiVxqVlc5wGQRmQoFWcnLlBqonKaARR/qFLwmKMwIzp7xBUmy8qR4h6lPUEQ/iU3InATjWXLbObgZpeVKjyD/ADhaa4H5suZnG0oUkLSuWVlkFYGUnZwSx5FjFbie0EpphIWkIVkUrJRKqOC1RcVYiBdr1CZhlIBBWthKCT8SncFPS5I0inxObJjLKQZ/9Rh4spCcyk1aw2pUvDjhxatilNp0aFU6VnSgTPGqoTUkipcUqKX/AIga8Wkze5zPMCStrUca72+cRFLAxUhSfh7iZlO48NvKK2eFJ7rFlKQy8yiFeIy5jAOnLoltTCWGv8/0pzf/AHRbeEBjXVzX021jkhagwFHNMpPqTRukWEzDpLN/jbq8Dl4dLEEV0Yl/f4jE1BjHTctJhejgsd/XSC/rSfEVUr1YcvOGYpDCjn3rDZKQRUWHR/MQhhJk103uDQ83/DRV4iaQb/4MG4gPECB7pX6RAmJV9+Z2HS0Khoekuz8zTS4gylMDR+XXflBsOlKalqDy33rDJxzqceo+p3hgMM5hVqWDWPsQCavwubnV3al+tYelyS7PrX7CGTUZgRUHmxAbcQqAoO0ct09GIoGFgzjrGaMa3jKT3Ki2l3NgQ/vrGRMejln9DhzC+50FjaN/gkOiWoSwjwpGRJ+GnOuusefmPTcMykJId8ocGha9W9IjNvZFZblhMhBBGg5e7Q99au2tusQ8TjUygCtYQ7s7AHeMlje3KrS5SdfiL63AH0jjjBy4Os3Ky4JfX7awTDr98/PSMLg+2E0MVykFKiHYlJL0oKiJP/vViyZJa4dXPkK3g8GOjckgCgYX9+UKS5PKt/L/AD5xhJ3HpeIzFYXLWVDJ4iUjmMoYaVIPKJ/B+OhAUZs9cwgAJGQp0YkFPIajTSJaaH4mxxISlPiYAlySBlGtTpX7RXq4osIAloExTkHIXSigqolv4vFbw2eZ0oBHeIOeiwW8FwVlTvp1L1aI87iCpE0Spc04gn40FisWJKctTRyxe/MQlbH40XJx8+XVYKgAS0uW7BtVqOmrAxRTu06u/lzUoSciFoYqNQovXWjCNUrGJRLKl2CSbWSA9taUjzspMxZEtNHJCQCpkuWsOd4cW48AoqXJZYrjq1zRNySyMhQxGZPxP8J6CNF2fmmfLImypRSlTJHdip/dy20io4P2VmApXMUkAlykuSNQC1L1jVYadLUMqVIJSzhJFBzCbOXhuTbJcYpbEtctBl5ClBAslgwblEWZiUy0pQmUSCwGQJCXL3DhtTZolooCRX3SK/i/GZeGQVKUkqcsjMAonmH+TawyUtwuDw0v4kyhLJFWSEnzanrDFYOWh8qEpzULAB+pAqIzie10zMCqUAkpzAl0nKaUJJtd9ot5/GkISVTkmUHAZTF31TlJzCsK2V4EkYKQkB5coAjVKBAu4T8OQFINAwbXSKGd2pkoVMWhC1rOUJzgDKkD9uoBuzPfyr19pytU4omKQClxnCTkI/aG+IKdwdCIdth4Gu/WiUSlSUoToy0h2/2lmpziNL4zIWwRNS5sHAc7MdY83VNUpWZSiomhcl22BJdneCd6QXSVJIBYjR+eh5wUV4bHqHeEAOS7deVoFhy7sLev+DHmS+Mz0ggTl2AHicButX/mJnD+1WISgJOVZDutQrycgtD8HyTRusTPStPhUPIu/mLQCTLKmI535aHQWjDp7VYhFSpCgNCkN6hi8Fw3bNYcKlJ/6VEV6l3EPTkBuZsoEByXO/2gSJbFzYA83HlaMhL7aKKh/RsLZqg8nH1i6wPaKXMBLKS3xOgqA80v84lwkuQLJSEmxLesNMwi5uKj8iOZ86UqSQoEBiLEGv8AEBW7kmv5gqxA8QlWVQGiVV0saRhI3C0lQLO5Bb0IHzMYciO7LcM5Mxyidwbh6sRORKSHc+LkkVUSdABG4nrGjZR9rW6fKM72GWRNmtrJIPN1y6D5xfzlF+VffWMc1K5JGmWj9Wylx/DsTiJpSublkvYO9LApYO968+TiV2ORl8M059XHhPJhUD1tGrkGjN/hrw2YtkgliW6dP4jn82uDpPLMVLyLKCQ4o2lDpHJqFPQP5+945jZbTScyTV3Nb+IOzgmsEw8vMoeIB7X5crPpHRwrAapyWsXdh79tHoHY7BYZSM5UFTRof2s1QnW5rGPGBLgIVmWfiAuNak+fpAJ2LVhp4cDMkpUQ9FA1FQaRk157IbdLc3naviBkBPdZAtd1AJcANRtjSA9nsdKnTZZVLBn5SVLIADpLJYVqyjWkYZePM5alqIcqdTvY2CdTdgI1GF4OrDKTMVMmFyzSUEGrGpJLDcRLh48iTRuOJYXOkgih8J6G/SAdn+Epw6FBBJcuVFnNGFrN9zExAzJe9PfzpAZE4hhyt5WESibLPDoKraXvXpAzh0oLJAALmgA0hsqZrYl70aA47Dd4jKVLGYguksaF2B2LQCFJnhSTlVqUv/uBIb1jHrwk8z5XeZZylKIJqUDIA4WWYBifpvDuI8U/TzJqUqUpS1DwlDJl0bMKeMsG8heM8viGJ8eabMAWWoSBzIbWgB6wVZok1wXHaaWhM5ZzLUunhFk2BDaBmYcozX6osA52FbdH0+UTJsxSgCpWc0JVmY00Lmp/mI0zKpyxBFVFiQH3L0dx6w0WQzmJo+jn0tveDJQMtRXlq1Op3gvcpIYVJcHLozFzeHyyAAEk1BcnVxYN+IbkJIAHSfZhmJSxcMAPo0TDNLDVxbXWr3t9I5hpYUqhYs4zM+mvm0JP2NorcUQQDerke7dIcmXlAcjnyPt4LPKMwqXdmF6O566RyYkaH+fkSOd40vaiSFiEAuzfJq84m8C4BMngqC0oCTl1L722B+cAxFA9+bAgnq77QPh+NmyiChZAdynTeo1o8aptx2Ia3NSezSJMiYuYM6kBRdLgW8IIbevpBezfCJOVM5E1SnDNVASrUFIvryjR8Jx3eyUqUkArTmYkEkGlr3DU3G7RHwvC0YfOE0SpWYJ/toAw5U+cc7k/YEgTiA1IDPQK5STCmLdvlf0ji6ijQkJgZNTT2zRhJi8xJ3L+sekYeSwqa3jzWO3LezjzHKLzsn/xlVb+mdf9yY0ya25E+2jJ9l5uXEpcOFBSfVJ9KiNJLUlJPioaO2o8oyzK+/8ARrln9SYlJNdbNdqRQ9r+JmXKEtDuskPslvF0d4vpmI1zMdtPflFV2pwXeyAbFDMAHfMQljq2rvHPHnc6Dz9Kqcnr5Q8zAi1W5bfaBLlkEper1HMbebwxMtRcMSdg5drhhHZSZDbQfDYvxgrGZIILUuKjy35PEyTOmYnJLCStXicMAA5NaaAHWnKIUnCrYHIoJV8LgsTa/UtHoHZ3s9+mdQVmWoVL0GrJGvnEYkoxBJvkBwfssiWPGy12f4RXRD/XnpF+BkQkJADaQGXMLeLKT030HJ4sJZDB/PZ/xHO229ygmEJUkEX+ldfesGC2Jfdr84DhpoDsK3A0sWaA5zUacti35tyhCJ8yeSGI2Y7dIrOPcZVJkZk0VmAFHoxJe1GSawVMx7Fxq4r0L2ik7Y8bTKlpSEBSlhQAYFIA1I1oYaV7ARuHyTjlmdOBAACAUEsqjhnezuaxZT+EpQSQgGWXCkv/AFARQLQonxXqDd/KMPN47OVlCVd2Ev4ZQyJ1csPvGg4Bx5KRknKJJJUJii7PTxHTX1hyhRds7J4WUzJqpgPdylJzEvmKH/aBoQ+m8ScTx7DTs6JklYQojxBnOW1AXp584nq7RYbOpBUKBlKoULBTYnYZrUio7RYjDKR/8ZSHzDMZYfKACNR7aJoLvkZ2Y+IoQ470KAmJYLls/m1K8wIq8Xh+5mqSHICrqSwN9tTSIUjFrKxlzFVCkgnpTLryhy8cpUwlZJJNSRrzHu0V4spNBkywrMTSzByLf7j1FYhKxXio4Ad3NTUCOd+akqIZwGoATttvHFIrSpvzL3fR3aGo1yDZzETi1WerEBjWl2gUtQN31203Jh06gez0ZnY28nMMlkEEa6H7cnpGiWxN7hiCpQCQ5sE+6RNkdn5nfolznQFlSQoMaAOSl7k0DNFKVs4Jpb2TG47NrRicL3SnBSQFH924UCf3Ei/0hSuKFdlziUdzKRkVkTLyg0d00FR5gmH4uZ4hbpZjAuI4bvTkWpYlhhlTl8bAF1EpKr8xY9Y7MU/w0G53O/8AEYIAE0QSWvp70hpqamnSBE18/bCLQmTkzGbntGAx0vLMmJ0C1D0JEbaUpy1W+jxicf8A8WY9863/APsY6st7OTMeiX2dWBiJZPPR7pUB9Y1AYmoYkkfx0jJ8FRmnyx/u+gJ+0a5Luxen2oNeUTmvyReW4YXC5T4TUjmBy1FxCx0gLQUk/ECKGtXrAlrZQNxvU332oIky9QSC7s9Gbb6RynSeedqOHqlrCqNMBLCrKDBTbgmr84v+yGE/oCYQCpZJdqkJoAT5HWJnGOEoxACVA5g5SoXD35EFrfSKmbwjF4eVklLzoUo+FAD1u1Xrt+Y38rhXsity6xq0mXlKlBJ8ToBUzKCnLO9jE2XxILAYggj4gA1XqKXvSIfZpaZiVICCkSwEtR3AfR7ai7xMVwlKVCqqEtlOVJJp4gm5pGLosQSfEWA2rzguDxJYp/dU1316wKVmDB8yNHLE22bewGkFSjMXIqDtpzgESZc1ykIB3Iq3vkIchRP7Swo729t84UhaUtuai99qQRMwGoLu/lve35hAAnTUoQVqFEuTqphoOeked8Uxipq3XfVqtdgnkLN1jcdoUZZE4BObwZSx3DPXa8efCSRu5BZwXD+7RcEuRoYZdHqU6H/N+hji551uKVNgNtdYnYMJALm+wo+5VYNEFYqpRq1ubuNa6xonbBj0kkEG7U3uHbQ+sS+FSlLzYdYosAyzdlg9SQFAEekQUoyoPMgfN6fKD4XMlYWHzJIUkkUpWvo0DCjuFmLlTAUuFJUPIpNv5i8xU3C4hYZKpSphGZSfEAsmngexILlncjnBOJ4ROIUiZIClGYPEkftWCxBOl3cmLbgvZzuVJmTfjDslPwh9Tupn5CMnKyuCBxPskUp71MzMRUghqAVIqQ/WMsVqDBVDzFQ9a/xzj1gbUr6R5320w2XEeFVJuUu5p+3+PWHDd0yfIiYRSpqVBKTMU1yM2UWZtAT9IhS/GWDeHmwNN9axv+DcLTh0BKS9nV/cQOVhXeM72k4N3a1TZQcKIdCU1DguS2hbaGmraQ7M5+iWT4ZZUXagcP1tzjYdl+GzJAKpicpm0ZwSkJBLnqWDRG7I8SKlJkqajqDHVmIVoaVrGm4utSEBSQlwpD8gVDMW1o/OCc3+LFQFYre9HHXSCIYAgOX6M/KHPUEfCeWhveHzGAcM/q1fW4aM7Ah5iX05/nWsBmJpSJC7EgEC7Pb5UALxEmqejdPyfnFITCYacMwSH8VC3WMlxAHvZjhjnW4d2OYuObGNPhk1c0Aat9Yyc13U5cuX6vWOzL8s5Mx6LHs6oCc5SFMlbOWYlJAIa5D2/iNMJrVZz616+fzjJ8FJ75La5h6pUPvGilzGJSskbbPzjPMr7f0Xln9WWJBdgbtRn0cNyhssgCpdn/MR0La7Ua35tBVBNSOZ/mOajpHrmswDEk0rt+AINLmOXDFnADXsaU6wKWpCgyqNbWp3gSApN3oddht9IGIkYbDqQpa0EByVLBFXbQvQuzv5RicTxtcxSjnKSVZgASwbQHbrflGk7SYzLJOQMpZy/FbNfLrZ+keczZLOUvlG/kC+8aYcFLkHKjecD7UOv+uQUWBAsdywqPLWNXKmom+KWoKD1I9ajQx4v3yhXpTSL7s92k/TlWfMoqZ0gf22b1V0YQ5YLXAeaZ6SUEXo3WlKQ5ZGrM3N+oiJwftDIxCsqVArI+E36trS7RZICVFgCG9n7Ri12BBEkKcM4qCDWnN/TlGK4n2fmy1qQhClBR8LDMGqGclwrQ+semJkhOgdog4jHJGlLM/1GphqTGjz+X2cn92pSUEZScySyVEDxUGtv4iFhMJlUtKkkMKhvEKa+o9I9MlYpLudgxfW+vKMP2oxKk4onKA4TlUHqzPXlWHbexSe5ULkklgkn+0mlzqT9ILLwvhUKuw3YgxXYjHBRNLGn52sYsJ8+mXUAWfrvcvFNSVDTTFgOLzpGZEtakuWDAVezPfy3j0DBSlpSgKUVHL4ip3J1r1MU3Zng4yibNSStgUhQfIHPi3f6ecaeckU05GtC4YjpEyZDIhmF/dIgcQ4Ymfkd3lqzpG7ftPJ29IsxKJ20ty5+vpBpaGrTbf0ibEQcGheVGcMWBIcFjqIZiVjcBYIWAf3ZSFECt2D+kWZl3Icj6P9KxWcUw+dBTmKV3QoAOFaF/keRMA0RMDw+SpX6iUP+IAxFN8xA3OvSLDETpa1d3m8QDlAtoAFECjXbpFFwXELVhFpkgJnIzApYMFOSWB3q0V/BUTZInTpgWCwTly1USoF2N2HOG0M0OEzALTMQlJCiUkKfMGFS9qvcCChZAqT9X2c7wMpUpKS7llaMCSxFRtUV3iqHaGSlQStRSopBVmBAFLK9PlCSvgRar6OSWf1MAQi50auoPURIM1IAU4IuCLF9m0/iOoRmDA6+/KsFgR5bsaXHoQRGP4kp5sz/nV9Y3ipTA368vbxhOKpInTQaf1F3/5jHXlXbZy5nhBeByiqfLAITW5UE01qdWcNF9lL10Ar86xnOGYgy5yFgAkEUUHFaV8jGnAuWOsGZ5QZbhilqNGq3P1pEjCrDmjB/p84jyVBRIF9x9t4LhluWoL3pzrHKdRYpABc0B8/pHcUHtUEe/pzgJmP8LFnd29elBDlzaAUcPaob7QhFfxHA/qJapYFQ5R/zB2rtp0jDTkUCSogpzAp2/gj7R6MiiqWuK152qYz/afgo8U9HxCq0iygQQSNjblFwluMx4ls4Jvyvs1YXdbVG/nDZa8wIYNa58vMQXC4jwsXflHQ7QlR3A8OXNmJRKdyaFJqnc8mvHq0nBrSHSSSL5r0F3F3jI9g5BViVEWCC/JyG98o36phceIHlszjSMMSbboKoqlonlRFH9L84fJ4fUPUmpeLhhQgB2aI8ksXNQPQewIzsZEGAADnzND7/MUnbTApEhCwQ6Vs1LF3Feg9I1MxRJowv+P8xku3xIEtTHICbNci51L2vDV2CMkMIlzlHVz011gs7D0eiQGDvcaH8QAKTlFSC5LMK+b8tolcNwa8SsISWvmfQJZzU1LsP8Re5ex6HwzHBUuUslgoJffb0cfSCLRfMxNgeu3zjNdoCvDSZEiQRmW8t38RbYjV1fONLI8KUpr4QkP0YRFEM6l0sPxv5QRXLSHzl5riw1NKveOk5QG83Fw/5aJEMTNDkGga2hfnEelfDZm+W31h2IZw2+1mr6wviQaENr6u/o3nABXY5IzOhRlqVfIE+IswzOC5EElheRipKiNSG1DFnMFk4XMeT+3+cROK8SlyEnORnA8KAQ6tqadTB+igyiEglTAAEhT02q8VHG+GIxMpKgtIYuFtmDGjEgu3LeMlxHjUyZmClEpUoHJ+0NQN/mJEvjyzhRh8oDMAqxYKzF215xqsOS3EanCcG/TsgkqlPmT4rFmII21DA1frFhIDFiSdRXyY+9IZw2f3kmWsqzOGfmAAX53jmJGViSxNB1ej+cZc8jJSJr3ZzZhb8xhuPv8AqJz3zl/lGxw4U7VPPq9PKMl2kkhGImAO9Cpy7FQCiAdRX7aR1ZX8mcuZ4RF4cgGakHfpYE/aNQJxKWGrdKNr84znBm70Psr/ALVRd4VZCspNNBDzP5IMtwzhod/f0rHc7w+aSLgQ2YjRw+nsn7RgdBLkOnXlz9ImKxLCpD+X11o0V2HUWJetHbo0TJUxSiBRve+8SxghOYPVq+nKA8YxJOGmhILFJD/jb+YkYiQDsLg7eXSK/iIyypgIbwK+hoRcQ0twsxwdRqHD87faOYfBZp0tFTmUAWoW3D6tXyip74iNx2OwQLTlKLEMkEHwmz3qNjHTNOCshTUjUYJCJIyy0hNgTqdnN3iahbEVqXvz+0QlKJBAqKW+8E7ssHBateWtuvzjkLLD9SU/tffkfO4gc1Yeh6sX9dqQOSAdacneDzEpBHvaEAPujTLSu5b28Qe0OCVMw8wXUzhr0L/+UWqClr8ujfT8wJU11U0gA8vBSAlLOWA5P99/ONT2UwAfv1FWZlJA5VdyPir9IYeySFLJM1TZycoSAwNWzPTSreWsX8mVkGUBgAAGdg1m5tFt9DbIuJ4YJk6XOJP9JylNGOocxaJNjyH2b6wkVDi7Wc/aGzGYc/OsTZJKlOS1nqD5W97xHWp1MaV9em0OTMIIYs4321/mBTACeZ69aQgCAGj8/f5h2SgBufo7mmzw6hvuDTSFNAB/nXpAMbMVlQRZkmvkfnHkqksCSTmIrmv960j1SfMUUKylIUQQHqAbeY1jNyex0oAd4tSiLgeFP3LXi4SS5GYIp3D184Llaji7nk3v5xs+L9nJRT/SRlKHPhfxUNC7m7c7xi5OCmTVhCA6iwOw5qOmvpHRGSkQ9jV9gsUo94hxkDEOLEuC3UCNdMaYA++1x5xU8G4ZLw6EpBd3JUbk2000Ai0Vi0pTfdtqRzTpytFBpAykv8I00jDdqENiptGBIUmhDggEGsa7BY0LKSC6TUMxpGZ7Z4nvMQ7+EIQEjYM7epJ843yt+T/g5sz+KK7hB/ry/wDmA8jQ/ImL+cgoWxBa7v8ARvKKrswkHEJzaBRSxbxZS0X+KqWs2pisy/skGWX1YEKB8rvDxJDX0eogCQHobcvrEqUASx/FLs0c50EViK/m+41HKHS8QAGAs/swQIfwsL/TnAhJuLFrfn3aGIsMPjku6gXbe/vrBlgTAdj9LM+nWKNUou/zGnrXz5RxOKWKaj7cvOF4hZlZXCwMYJIAWkLIFbgPqGc00jcFBALhtG0H28oocdhv/kJxDOEsVJFVHLYp3NB6RpJWO7wBVGIrQhT9PqLxpOTdBFJDZcwJbXlvoesSMNPqzFvzb0hhWnboNvf2hwW1U/yff8RkUWWVL/Ep7t015GAGeQd97b6xARPatb3366QeWt2qCSw++kKgCYiawIL6W6ae9YIgVv1B67wAzTzGjP5QXCydy1vnu9oAJ0qtQCR0v1Bh06WxtTm4bU3hqJmj21b66xzEzRUOz3bm++lYQgE2cAaW1PX/ACIZLFPO+n87QKYWfWlvmGhDEEABNBq/2+sMAmdqEXIanutoKlYa9Xprpq3usCTOsNSHqN/zAAQL1L15U1+UAEoTLF25Q2dMNH5NXeIcyaKAnT3TeOBTkMK6itfOChkkVdh02PrCXiNtL18vWI86aKkQFKt9vtBQE9EwXDil9tm21rEGQ4crUkuTYNTQc23hJUaE6PTyiOtDa+/YhpAcm8R7pKlKBIOgGYk7ACsQ1rVOSRMGVCx8F1GoPjV+3UMN4k96wYa397Qg9NHdvpSLRI+TlQwSGZmAFmih7RSlIxEwLbN4SW5oSR8iIuUJdQTqLkRneJziubMUdVq1ej0HkGEdGXW7ZzZh7IPwF/1EplZfEK8qv6hx5xqMYWIVRj50O0ZDh6mmyzspOra7xrsQCGJLoVcEUD2YixhZn8kPL8MirTmUwv8AI9DD5ayCzKvfbmTrAZqUp+Gx3LN6eUEl8QcAEVGoqf8AEc5vYpy2BL60ANSTQedR9YbOxjFGYDxFszuxLsFdbPEDik45pan8IUXI0JSoAncOfnA5qyQE0JCkl9gkv6kt7EaKC2Ic3uW6zpt53JbpYwGbLzB9AKb9OmsRJeISagkqK3JcnwpcMXNiBbdUdRiHGcl2QVLYsxVlKUp0dnFK1fWHphqBZkos7GkNROLtUGlfZ9vEaVPfw5lOEoQpRJuB4lVsWbm5MJM8EAv8RKvEbBIAATuagsG1EPTFqFkZ5F3UbWu+7Fm5mDKUWKg5bQNXkHIHzirViwCalQRLJ+L9yaeNtTsdjDxOSSlOcuqqqliEG4HMltmflE+A/Ms5a3alNQ3PRoeqcAeejMA38++sPFTWRVQSmh5ECpZiC5G0RpBLsoqI0BILDr+48z0ifG1ZXlvRbomhwwdmuPfsRJXiH8VzY89jFAiYlQUQsggqAqWSzo8VQCTUs4ZxHZeMygKzHKqiAtTpc3UauzOQl/w9MWoX4muwBZn0+sOxE8fEbDapq1BqYzM7ibJmlCiS2VIUblIJLWYklqf2w6fimzJDhqIGYvmVUkvUhIIbQeLlBpBqF0nFE+Ig6bU9Ovyhhnu/8RSTMb4iApVZiWY0ZPiVbzS3rEhC2SVKLOSSdh+KCB4dDjiWWfe1dzfQbfWgEdnTCEuyj0I13fQRQnEkVUtVCVqGawIISgaFRp0bnDkYuwUtXhSVK8RZ1PodACaH/btD0idUsu8ci7D5+cPM4gK8JGgfUNp70inl4gp+NRdKSoh7ZiWGzit9w1BDlT6ZSSSEvcupa3ZjcAF/UbQ9INQs0LLWfr7pHFKV793isx08uo5zlYIS1PEfiIbYEdSNGql4nKtVTlACiHsAVmnL4RzaDTDULkYgBClKJ8IzM1CwgJJq4Y66gHZ4q1rcBlVUxUXoyS5IFrln5jaHyJxIJ0Jo50oBfQ384ThSGp2yzC2FmHz84BNmVo38QJWJtYUb3zh2HW9/Ow+cRRVk7AiqlZdPbxleKSgmbMAIIzEgitDUfWNLJnAOAQ/y+kZjiKWmzRtMX/3GOjLcs58xwgALFxGpVjUrlIUxtUJFEqcgjobtzEZaLLh3FTLSUKAUmpSGHxUubtSNsXD80Y4c/FkuZNsAAKVenu9oFMmAWI5VY1/xEtHEsPNGaYky1WZJcEb2vYR1XE8IJQyyipYoEqN6vmURbYAHfenPpS6N9WJA75w1OdaQ5RdJSkhw7VZnbbnEmRjsISh0TEODn/clJckNZSgaQNHEcO5CkLy3dOUO3I+WsGnNeg1IdkVKwKDT5aQeRMymlvpC/wDVpQbJKI3cgvzNK+kTpXGJGVpqUqP/APNJDDqpuWm8Dw59DWJDshyw7uae7PD1o59NvLa8GTj8DZScRf8AbkYepcxbrn8M7gqdQVTKAvNMJIL50N4QNwavEuE+hqcOymRLJo/oWjglVaoJ93iUjiuBSknLPUoH4XSnMH3ALBvOIszj0kLGTD/03BIUs5tXAIo/+4jyhrDn0DxYdh5yiE3cfyLRDwiigBJYhIZO52fyiXiuK4R1KQJyqBkqypc6nMlwkDZoEnH4Qkv3qXJPwJLBqCirvrAoTrgHiQvkQV4tz7u9oalJSSCRlJKhyzfly/Mwl8Sw4JpMJYMpLZbapUxPV4lcMXhlso4gS1f2zEkN/wBQoR5weE0uA84P2R+4IYuw9/KGTkg/CW6xaY6ZhQUn9QlWZwSkE5WANXqHcB2NjB0zeHB1KnftNEhRJLUplo5b5wlGfQ3OHZSd0GFevKzdYNLTRtOQ+cWOCwWHxEvvETxLSkeNM0sUmm1COercoizUykiuJk0/tUpZPkkQnGXFDUo82RRh3sK8t47+muHFKmOzOJSEmkxSuYQf/wBNHJ3GJAbL3iw1aJS/q9IfhN+hakF7Opw4NRbyqbQReHG4vDZHF8MrwqTMQL5iyq8wKt0iZMnYVKHE9JqKCpryZ4ThNehqcH7IEyRQ2PUt6c4DkegqTd7cug5RczUyRLE3vM6MuYhmUzhLhJq2Y5R02rFYji+HeiVp6gHWloajNrgTlC+TiJW4o2hEOVhtWalrQObxaQGyhZOpoPStflAp/G0GoQrzI9j5w1h4j9C1IdjvJ/L6CGrnKFH/ABApnGRpLbzH8QH/ANVV/aluf4aKWDPonVj2WWEQA6iRlFav7JigxE3OpSjdSifUvB8Vj1LpRI2ERDG+FhuPJjiTUuDsKFCjUyFChQoAFChQoAFChQoAFChQoAFChQoAFChQoAFChQoAFChQoAE0KFCgAUKFCgAUKFCgA6FHe9+bRyFCgAUKFCgAUKFCgAUKFCgA/9k="/>
          <p:cNvSpPr>
            <a:spLocks noChangeAspect="1" noChangeArrowheads="1"/>
          </p:cNvSpPr>
          <p:nvPr/>
        </p:nvSpPr>
        <p:spPr bwMode="auto">
          <a:xfrm>
            <a:off x="307975" y="-1485900"/>
            <a:ext cx="44100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198" name="Picture 6" descr="http://1.bp.blogspot.com/-v9899pxX2bo/To8i0WlixTI/AAAAAAAAADA/Y9tfgAwNhA8/s1600/histor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96069"/>
            <a:ext cx="2798909" cy="21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811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l-PL" sz="3300" dirty="0" smtClean="0">
                <a:solidFill>
                  <a:schemeClr val="tx1"/>
                </a:solidFill>
              </a:rPr>
              <a:t>Filozofia</a:t>
            </a:r>
            <a:r>
              <a:rPr lang="pl-PL" sz="3000" dirty="0">
                <a:solidFill>
                  <a:schemeClr val="tx1"/>
                </a:solidFill>
              </a:rPr>
              <a:t/>
            </a:r>
            <a:br>
              <a:rPr lang="pl-PL" sz="30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poziom rozszerzony – </a:t>
            </a:r>
            <a:r>
              <a:rPr lang="pl-PL" sz="1800" dirty="0" smtClean="0">
                <a:solidFill>
                  <a:schemeClr val="tx1"/>
                </a:solidFill>
              </a:rPr>
              <a:t>1 osoba </a:t>
            </a:r>
            <a:r>
              <a:rPr lang="pl-PL" sz="1800" dirty="0">
                <a:solidFill>
                  <a:schemeClr val="tx1"/>
                </a:solidFill>
              </a:rPr>
              <a:t>(dodatkowy</a:t>
            </a:r>
            <a:r>
              <a:rPr lang="pl-PL" sz="1600" dirty="0" smtClean="0">
                <a:solidFill>
                  <a:schemeClr val="tx1"/>
                </a:solidFill>
              </a:rPr>
              <a:t>)</a:t>
            </a:r>
            <a:endParaRPr lang="pl-PL" dirty="0">
              <a:solidFill>
                <a:schemeClr val="tx1"/>
              </a:solidFill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21363294"/>
              </p:ext>
            </p:extLst>
          </p:nvPr>
        </p:nvGraphicFramePr>
        <p:xfrm>
          <a:off x="457200" y="1428736"/>
          <a:ext cx="7427168" cy="4578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218" name="Picture 2" descr="http://us.123rf.com/450wm/ratoca/ratoca1112/ratoca111200085/11498622-symbol-twarz-puzzle.jpg?ver=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08720"/>
            <a:ext cx="2445717" cy="211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964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l-PL" sz="3300" dirty="0" smtClean="0">
                <a:solidFill>
                  <a:schemeClr val="tx1"/>
                </a:solidFill>
              </a:rPr>
              <a:t>Historia sztuki</a:t>
            </a:r>
            <a:br>
              <a:rPr lang="pl-PL" sz="3300" dirty="0" smtClean="0">
                <a:solidFill>
                  <a:schemeClr val="tx1"/>
                </a:solidFill>
              </a:rPr>
            </a:br>
            <a:r>
              <a:rPr lang="pl-PL" sz="1800" dirty="0" smtClean="0">
                <a:solidFill>
                  <a:schemeClr val="tx1"/>
                </a:solidFill>
              </a:rPr>
              <a:t>poziom </a:t>
            </a:r>
            <a:r>
              <a:rPr lang="pl-PL" sz="1800" dirty="0">
                <a:solidFill>
                  <a:schemeClr val="tx1"/>
                </a:solidFill>
              </a:rPr>
              <a:t>rozszerzony – </a:t>
            </a:r>
            <a:r>
              <a:rPr lang="pl-PL" sz="1800" dirty="0" smtClean="0">
                <a:solidFill>
                  <a:schemeClr val="tx1"/>
                </a:solidFill>
              </a:rPr>
              <a:t>1 osoba </a:t>
            </a:r>
            <a:r>
              <a:rPr lang="pl-PL" sz="1800" dirty="0">
                <a:solidFill>
                  <a:schemeClr val="tx1"/>
                </a:solidFill>
              </a:rPr>
              <a:t>(dodatkowy</a:t>
            </a:r>
            <a:r>
              <a:rPr lang="pl-PL" sz="1600" dirty="0" smtClean="0">
                <a:solidFill>
                  <a:schemeClr val="tx1"/>
                </a:solidFill>
              </a:rPr>
              <a:t>)</a:t>
            </a:r>
            <a:endParaRPr lang="pl-PL" dirty="0">
              <a:solidFill>
                <a:schemeClr val="tx1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3020133"/>
              </p:ext>
            </p:extLst>
          </p:nvPr>
        </p:nvGraphicFramePr>
        <p:xfrm>
          <a:off x="457200" y="1500174"/>
          <a:ext cx="7355160" cy="4506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42" name="Picture 2" descr="http://akademiaedukacji.eu/upload/szkolenia/854719_stone_fa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6672"/>
            <a:ext cx="28575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964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628800"/>
            <a:ext cx="8075240" cy="4392488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pl-PL" dirty="0" smtClean="0">
                <a:ea typeface="Batang" pitchFamily="18" charset="-127"/>
              </a:rPr>
              <a:t>Do egzaminu maturalnego w naszej szkole przystąpiło 108 osób.</a:t>
            </a:r>
          </a:p>
          <a:p>
            <a:pPr eaLnBrk="1" hangingPunct="1"/>
            <a:endParaRPr lang="pl-PL" dirty="0" smtClean="0">
              <a:ea typeface="Batang" pitchFamily="18" charset="-127"/>
            </a:endParaRPr>
          </a:p>
          <a:p>
            <a:r>
              <a:rPr lang="pl-PL" dirty="0" smtClean="0">
                <a:ea typeface="Batang" pitchFamily="18" charset="-127"/>
              </a:rPr>
              <a:t>Egzamin w Polsce zdało 74% tegorocznych absolwentów </a:t>
            </a:r>
          </a:p>
          <a:p>
            <a:endParaRPr lang="pl-PL" dirty="0" smtClean="0">
              <a:ea typeface="Batang" pitchFamily="18" charset="-127"/>
            </a:endParaRPr>
          </a:p>
          <a:p>
            <a:r>
              <a:rPr lang="pl-PL" dirty="0" smtClean="0">
                <a:ea typeface="Batang" pitchFamily="18" charset="-127"/>
              </a:rPr>
              <a:t>Egzamin w Małopolsce zdało 77% tegorocznych absolwentów</a:t>
            </a:r>
          </a:p>
          <a:p>
            <a:pPr eaLnBrk="1" hangingPunct="1"/>
            <a:endParaRPr lang="pl-PL" dirty="0" smtClean="0">
              <a:ea typeface="Batang" pitchFamily="18" charset="-127"/>
            </a:endParaRPr>
          </a:p>
          <a:p>
            <a:pPr eaLnBrk="1" hangingPunct="1"/>
            <a:r>
              <a:rPr lang="pl-PL" dirty="0" smtClean="0">
                <a:ea typeface="Batang" pitchFamily="18" charset="-127"/>
              </a:rPr>
              <a:t>Egzamin maturalny </a:t>
            </a:r>
            <a:r>
              <a:rPr lang="pl-PL" dirty="0" smtClean="0">
                <a:ea typeface="Batang" pitchFamily="18" charset="-127"/>
              </a:rPr>
              <a:t>w LO Piekary wszyscy </a:t>
            </a:r>
            <a:r>
              <a:rPr lang="pl-PL" dirty="0" smtClean="0">
                <a:ea typeface="Batang" pitchFamily="18" charset="-127"/>
              </a:rPr>
              <a:t>zdali !</a:t>
            </a:r>
          </a:p>
          <a:p>
            <a:pPr eaLnBrk="1" hangingPunct="1"/>
            <a:endParaRPr lang="pl-PL" dirty="0" smtClean="0">
              <a:ea typeface="Batang" pitchFamily="18" charset="-127"/>
            </a:endParaRPr>
          </a:p>
          <a:p>
            <a:pPr eaLnBrk="1" hangingPunct="1"/>
            <a:r>
              <a:rPr lang="pl-PL" dirty="0" smtClean="0">
                <a:ea typeface="Batang" pitchFamily="18" charset="-127"/>
              </a:rPr>
              <a:t>Wśród szkół w Małopolsce jesteśmy jedną z trzech szkół, gdzie zdawalność wynosi 100% (licząc szkoły, gdzie ponad 90 osób zdawało egzamin). W całym województwie tylko13 szkół może poszczycić się 100% zdawalnością.</a:t>
            </a:r>
          </a:p>
          <a:p>
            <a:pPr eaLnBrk="1" hangingPunct="1"/>
            <a:endParaRPr lang="pl-PL" dirty="0" smtClean="0">
              <a:ea typeface="Batang" pitchFamily="18" charset="-127"/>
            </a:endParaRPr>
          </a:p>
          <a:p>
            <a:pPr eaLnBrk="1" hangingPunct="1"/>
            <a:r>
              <a:rPr lang="pl-PL" dirty="0" smtClean="0">
                <a:ea typeface="Batang" pitchFamily="18" charset="-127"/>
              </a:rPr>
              <a:t>Tegoroczni absolwenci jako pierwsi zdawali egzamin wg nowej formuły. </a:t>
            </a:r>
          </a:p>
          <a:p>
            <a:pPr eaLnBrk="1" hangingPunct="1"/>
            <a:endParaRPr lang="pl-PL" dirty="0" smtClean="0">
              <a:ea typeface="Batang" pitchFamily="18" charset="-127"/>
            </a:endParaRPr>
          </a:p>
          <a:p>
            <a:pPr eaLnBrk="1" hangingPunct="1"/>
            <a:endParaRPr lang="pl-PL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Najważniejsze informacje: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700" dirty="0" smtClean="0">
                <a:solidFill>
                  <a:schemeClr val="tx1"/>
                </a:solidFill>
              </a:rPr>
              <a:t>Język polski </a:t>
            </a:r>
            <a:br>
              <a:rPr lang="pl-PL" sz="37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poziom podstawowy – 108 osób (obowiązkowy)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poziom rozszerzony – 34 osoby (dodatkowy)</a:t>
            </a:r>
            <a:br>
              <a:rPr lang="pl-PL" sz="2000" dirty="0" smtClean="0">
                <a:solidFill>
                  <a:schemeClr val="tx1"/>
                </a:solidFill>
              </a:rPr>
            </a:br>
            <a:endParaRPr lang="pl-PL" sz="2000" dirty="0">
              <a:solidFill>
                <a:schemeClr val="tx1"/>
              </a:solidFill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91608552"/>
              </p:ext>
            </p:extLst>
          </p:nvPr>
        </p:nvGraphicFramePr>
        <p:xfrm>
          <a:off x="1475656" y="1844824"/>
          <a:ext cx="7067128" cy="4441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http://img31.staticclassifieds.com/images_tablicapl/99099899_2_644x461_korepetycje-jezyk-polski-powtorka-przed-wystawieniem-ocen-dodaj-zdjec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6672"/>
            <a:ext cx="2027275" cy="186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600" dirty="0">
                <a:solidFill>
                  <a:schemeClr val="tx1"/>
                </a:solidFill>
              </a:rPr>
              <a:t>Język angielski</a:t>
            </a:r>
            <a:br>
              <a:rPr lang="pl-PL" sz="3600" dirty="0">
                <a:solidFill>
                  <a:schemeClr val="tx1"/>
                </a:solidFill>
              </a:rPr>
            </a:br>
            <a:r>
              <a:rPr lang="pl-PL" sz="2200" dirty="0">
                <a:solidFill>
                  <a:schemeClr val="tx1"/>
                </a:solidFill>
              </a:rPr>
              <a:t>poziom podstawowy – </a:t>
            </a:r>
            <a:r>
              <a:rPr lang="pl-PL" sz="2200" dirty="0" smtClean="0">
                <a:solidFill>
                  <a:schemeClr val="tx1"/>
                </a:solidFill>
              </a:rPr>
              <a:t>105 </a:t>
            </a:r>
            <a:r>
              <a:rPr lang="pl-PL" sz="2200" dirty="0">
                <a:solidFill>
                  <a:schemeClr val="tx1"/>
                </a:solidFill>
              </a:rPr>
              <a:t>osób (</a:t>
            </a:r>
            <a:r>
              <a:rPr lang="pl-PL" sz="2200" dirty="0" smtClean="0">
                <a:solidFill>
                  <a:schemeClr val="tx1"/>
                </a:solidFill>
              </a:rPr>
              <a:t>obowiązkowy)</a:t>
            </a:r>
            <a:r>
              <a:rPr lang="pl-PL" sz="2200" dirty="0">
                <a:solidFill>
                  <a:schemeClr val="tx1"/>
                </a:solidFill>
              </a:rPr>
              <a:t/>
            </a:r>
            <a:br>
              <a:rPr lang="pl-PL" sz="2200" dirty="0">
                <a:solidFill>
                  <a:schemeClr val="tx1"/>
                </a:solidFill>
              </a:rPr>
            </a:br>
            <a:r>
              <a:rPr lang="pl-PL" sz="2200" dirty="0">
                <a:solidFill>
                  <a:schemeClr val="tx1"/>
                </a:solidFill>
              </a:rPr>
              <a:t>poziom rozszerzony – </a:t>
            </a:r>
            <a:r>
              <a:rPr lang="pl-PL" sz="2200" dirty="0" smtClean="0">
                <a:solidFill>
                  <a:schemeClr val="tx1"/>
                </a:solidFill>
              </a:rPr>
              <a:t>101 osób </a:t>
            </a:r>
            <a:r>
              <a:rPr lang="pl-PL" sz="2200" dirty="0">
                <a:solidFill>
                  <a:schemeClr val="tx1"/>
                </a:solidFill>
              </a:rPr>
              <a:t>(dodatkowy)</a:t>
            </a:r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endParaRPr lang="pl-PL" dirty="0">
              <a:solidFill>
                <a:schemeClr val="tx1"/>
              </a:solidFill>
            </a:endParaRP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16151834"/>
              </p:ext>
            </p:extLst>
          </p:nvPr>
        </p:nvGraphicFramePr>
        <p:xfrm>
          <a:off x="683568" y="857232"/>
          <a:ext cx="7848872" cy="509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AutoShape 2" descr="data:image/jpeg;base64,/9j/4AAQSkZJRgABAQAAAQABAAD/2wCEAAkGBxQQEhUUEhQWFRQXFRcUFBUWGBcXFRQYFxQWFhgWFRYYHCggGRolHRQXITEhJSkrLi4uFx8zODMsNygtLisBCgoKDg0OGxAQGywkICQwLiwsLCwsLCwsLCwsLCwsLCwsLCwsLCwsLCwsLCwsLCwsLCwsLCwsLCwsLCwsLCwsLP/AABEIAMIBAwMBIgACEQEDEQH/xAAbAAABBQEBAAAAAAAAAAAAAAADAAEEBQYCB//EAEQQAAEDAwIDBgMFBgQFAwUAAAECAxEAEiEEMQVBURMiYXGBkQYyoRRCscHwByNSYtHhM3KC8RckkqKyFTRDU2Ojs+L/xAAaAQADAQEBAQAAAAAAAAAAAAAAAQIDBQQG/8QALxEAAgIBBAEBBQgDAQAAAAAAAAECEQMSITFBBFETInGxwSMzYYGRodHhFDLwBf/aAAwDAQACEQMRAD8AwSUV3bXYTT213jjWDtp7aJbTxQAK2ntoltK2mAO2ntokUooEDtp7aJbT20ACtp7aJbStoAHbStottK2gAdtK2i20raABW09tFtpW0ACtpW0W2ntoADbSto1tK2mAK2lbRbaVtAgVtK2i20raABW0raLbT20ABtpimjW0raQALa5IqQU1yUUDsilNNUq2lSsY1tPbRLae2gkFbT20W2lbTAHbStottK2gAdtPbRLaVtMAdtPbRLae2gAVtPbRLae2gAVtPFEtp7aABW0raLbT20ACtpW1YcI0yXH2kL+VTiEnxBUBHrMetR1oEmJiTE4McpGYNTq3odbWPpNEXA4rAS2m9ajsE3JSTPLcnySaLxXTWLEG5JQgpV1HZo5+tXXw1wsOM6hbiQpspS2EqAKVKDiHJIODHZj3qoe4AlgKU0pVkz2c9xMnKkp5HbbGNq8MvIa8lRvbj9f7PWsK9hq75K+2lbRradTRESCJEieY6jwroHjAW0raNbStoEBtpW0a2lbQAG2lbRraVtMANtK2jW0raQAbaa2jW0raAI5RTVItpUxHFtPbRAmntqCgVlK2jW09tMANtPbRbaVtAgVtPbRbae2mAG2ntottPZQAK2lbRraVtAAraVtGtp7aAA20raNbStoAt/gzRdpqkE7IlwnywP8AuI9q0vCvgtLw1JV95RS1jKSDcT0Ge76Gof7PNGHFP3ckI681EZitlo9O6hLSWrre2dW7J+728iJkkFMkZ842rjeXnnHM0nWy/k6njYovEm/x/go+AtEaE9mE2FDh7xg4TBO0Dackc6xPBtQrU/aQAAlpfZhJIuWbrVIEYKgVCORr03S6drQ6NbBcSSPtCsD5e1W4sJIHS8Dxia8r+EVKTquKLH+Cp9ZbO6TdqZwAQTKAOYweU14rdt9nrpUkLi3Diw4UkYkwcwY3APODipHHWVAMXAD/AJduIAH8W8c886vPiPR9otCZP+O+2BvhDqEGBG8EGM7GifG7ItbJQpJBITIkRHyyPlO2/Q+vUxeXqeNPne/p+p4MnjaVNrjavqYq2nto1tK2ukc8DbSto1tK2gANtK2jW0raYgNtNbR7aVtAALaa2j20raBgLaejW0qABBNPbRQmntqBgrae2i20raABW09tFtp7KYgVtKyjWVZu8PWWWoTINy9s99aG0+ckJjzqJzUavsuMHK6KnUMqQkG0qlN4SgSoiSNv9M+VDRrEPElBOAmQUqSoC2EyFDmBIrUcWYTpzZuQlAJ/lSgKI9VKn0FVYQhaLkkRkztMAn6xjriuevL1Zk+uP1Pa/GrE13yV1tPbVhoWQe0JE2tlQ8ypKBP/AF0BnTqIMZiNvEwBHMzXR170eLR7t/sAablQB5kA+9OpqPr9Kk6dGf8ASo+yFGpXDuDuPrShIi4wCrA2n9RSlJJ23SHGNqkrZVWU9laNn4YWpxxEz2a7CQMEwDgk+Me20irdj4USiFOFKE7lThg7pP3oGReNjBtOc1jLzMa43NI+LN87AP2dpUC9aQmQiSROAVRA8602q1SgtpKllQW7YR8o+5sE/wCcb8xVfwLU6YKUhh5LykhAds2SSVQcYBVBx4Uf7UFL7qPvDvSFfLacIOTlIEgDwjauN5GTXkcjq4cenGkSEwdPNoBLRUoRGSiVSDmZJryX4ZdcSrXhtUIQvUu2EBSVhDiQEJG4gqb2IkeVeua11RbX3SBauSbUn5dwDtHjFYXgvBvsep1SNSAGHFap0uFaUtrYWEOd5UEiOzMgRBA5EVnFbNlyatIJxLVILiBqUFt1GofcQ43ctIdHZqWAAJISFAGQQZPjFt8Y6pp3TNlK0KVAMgiTNkkfWqDhfHkOi9bmS08olYTKnNQ4hKrVJ7gH7lCQmASVkQZFXXxY0k6bTGBhIggbdxAx6Vrg++j8SM33cvgYyynso1lK2vojhAbKVlGtpW0ABtpW0aylbQAG2mso9lK2gQC2mtqRZTWUDAWU1SLaagAdlKyjWU4RWdlUBsp7aOlFdFFGoKI9lOEVLZaB60dOiMExgfrapeRIpY2yvsr1PT8MCQW9xLYJiIS2tKo9jv4GvOmGgVpEbqA+or0xxYIIUoqNpUQdsKSMwI5/Wud/6Er0r4/Q9/hRrV+R4n+2NaxqkIYK++kylBOT3UAEDByk1pn2/wBw4ppsrS0dQ1jIvZLTSEFR2UqYT/lqx4rpeHMvKf1LzSXbipKQb1CCbISknwPL86ga39oukShTWn07r9y0qJV+7SpQWFJJA7xJXHLP0rx1srPVfNBPhvTOL0rnaNKQ653YwQEh0BOQcEyJHVNbHgvDGtPp5chK4VKiUpmFLUlWT0IivP3viTjD+GdN9nTAIIRCo5Qt3J35DNR2/gHW6tV+t1CrT8xuLmw5XFKBmB7nYTVyySldu73IWNR42LxnX6DRNpGp1KFPdmEuBjvm4otWUlCRiSSDjZJ6ioGq/alp2lf8ppVKXyUshEnMQlMn76hH80bbRE/DPCtJ/wC41SFq/hC7jIwe41uNzkjYdcFY+MOHaZQ+x6Vx1QMpKUJRkYyTKthB6kqxmk3JvcapLYhL+KuM6yQw2WUqMy22G/Mlbm+2/h4UJr4D1+sM6l4wcmVLdIg5FggA4VjqhQwYBsHvjPiDuGdK20OSnO+rO5/eHfPTcneag6kcQ1P+PrFAfwoJAHkE21pHBkl0/l8yHmhHtGv+F/hRvh0wpK1rSjtQ4UqCCguDuJQJAhe53xgZFW6uIO5CAYkxakJH/dJ9qyvwHw5GkccJWpSloSDcf4VSI54n61sRMG2TlBTvsEJB7wGDM715c0HCbiz04pqcE0QeJpjTuLU2FKsWVSbiTYrAUdpNvgJMVj/gvjiNWleh1KEui9waYKj942lSh2SSrAcSgSk/eT3TsDWu45qFJaeHdhV6gFKAJCiSMCYifpXl/wAN8MC9AAgq+0KLrzRSFApWhgBkJWcSVJXscFXWnilpsWSOqi44t8L6ZopW12jbayFIdQCppRSSLXE7pUCCCkxselbPVhOoYYR2rd/Zns4VhZSEEiD/ACpJ8M1N+HONo4hpWj3A4sLDjZA7ykLCVrsMd2ZMg4vnMVG4zw9SkNL04Njd0JiFtkWpEDwhU+dbY19pFr1MZv7OSfoZN1gpJSoQRgg1zZWqDadYgSLVpwSPudCRzbPuk+FUms0C2VWrEH6HxB51245L2fJyHGtyBZSsqRZSsq7JI9lKypFlKyixEeymsqTZSsosCNZTWVJspWUWMjWU1SrKanYqE/pbdiCP1yoVlGCa6Ca80W+zaSXQEIp7KOEU9tVqFQFKa7CSetSGNMpZhIk1ecN0BQASjvTiYBHodqyyZVFGuPE5MotG2e0RM/Mk7HqDtvWr1GsQCe9Ko2wm0YkAkE8hOKreIdo44hABtSouOwZXCIsFw5SrbmArpVhqFNtNyE94g5MJ5iMnwBrmeXl1tHQ8bHoTPA/iZAOtfS0FBalSlKIIJKypRMRmB0oPCeOuaUqsghVoWDgm1xLgg7gygVdfCrA1HEnHDm14BIAJJUXkpTEcrErz/Wgu8EQvTKUo26hIaFpIlSj2hdKv9SUpuHNQ3rO0tjSuy+13xzxB521hxCGe2QwHGkICkyEC5SSpSoExO3d3qU7wFb2dTqX3jzBUQPYk1kfhLhC1a5hgptX2ilxt8jZd36YAr1jUcOU2JMETEgg56V7fGjCS948fkOcf9TN6b4d07fytJ81d78asm2QnAAA6AQKlWUrK6EVGPCo8Lk5csj2U9lSLKeyqsVEvgLRKlQop7vIDr4irsoUqZUsxnBjoPux1qn4U4lBVcY7vX9TvVtqHFKCbCDDzKsEmEBpIWRbmbgcdRtXC83fM/wAvkdnxNsK/P5lfxhhIZd7oykkkiSe7GSfIVkP2fpGjbZedehCWFvKSnvdz7KXvkUD3gFJ25kda2nGXYZdhKjAVk4HM4Cs868y4SwVsntFNT/6Y6UpkJdvdaQw2kAnvksaVoyP4yOtYRWxvIgI4s42WNWlNirENkiUiRqHdowCUoVJ853r2VjWnVNsPm5tcO3tItKnE9wKWmFbi0ERz5Vln/hxDjOiaI7NCjqSohIJTYoOgjG8p9QTVf8Na9zsmG1gpU2p0IwUqTahi9JG6SFrMA/dit8PvTSMM20WzdaYJL2DDqRN9oSh1KiEiUgmSbh0zyo+rYvbEtpUmUhQB+UYF6CMEDwjG+xoOg1KX0kLFrqbYWIFw7VCoiRkqA9VE86SHy2oFIUCVJS6FGAFGO+Ej+LJmd58K6DTv8UeFVRSa3hJTlBvTE4+YDbI8wRPUGoFlbPs0rTLNoXJKQRsqQFiehxI8uua/XaFBEqSULFoWQO7JSMkDlMiRz8xW0M3TMp4vQzdlKyrHU6FTfzDHIjIPrXen4YtaSsDujmefgK11qrsyUG3VFX2dKytCxwUFolRhe46bTBHjVU5pyncEeePD8qUcsZcDlilFWyHZToZJMAEnoMmpjOmKjABJ8KvuF6VLCrjM27ev9qnJmUUXjwuTKPT8EcWkKAEGd8HBj8qVbZPG0DlSryvysnoen/Fh6nnATThNQRxxkkJTepSjCQEKkkmABI60Xib7jQEtqbOFd+35fQnxHpTeeMeyFhk+iWE10EVS6bi63AFNFK02uLncENW3m4EDFwoLvxWGyi5pSwowVN7I23B5Z3nlSXkRYPBJGo0jxbMp3iKmta5wkYnImBmNySeUCT6dYqrd1SEpuuBBwCDI2J3HgDUPifEHEgJZSHD2jS3knuBDXeIMzkKUmcwYxEGpyyh3yXijPrguOH6hxRTdhLjhJScQmEwI5E5J/mUqrt7TJQgqgDugz/mSojPhb9a854D8Uu6nU6VFiW0KStS+8D8oeIg8vkBrf8SQpTKiSm0JMZUsYSY5gc/rXgzuLlse3EpKO55H8DwNQp225R1LqwMWjsFNOkk75C1bdKgaRGqf01vaEl5xlpAJIgrl5MerMR1M8qJ8MO9gyXFGO0Rq1twRKpbDaoCkq5otG0zv0udNrUI+z2iLNQ24kWo3bbXEBCxMXeWaJbMpbottJqPs7OjeJBIccUZCZ7zK0kg2jOat9Nx4ag4NpIkXQLoibSDmJqh1unJ02mQtBNqXiRZm5JKf5uvQb7isrxHTOBSEQQm0GcJKZLtxGR0bp4smhinBTR6mEU/Z1nuF/FDj+pDK205UoXiQQEpWQSmIk2bDrWotrq48ymrRy8mFwdMBZT2Ufsbu7nMiRuMbjxpIR1Pr1q9ZGgNwtoyqFW93oDOfGrMXE29qeQGw3CVRt0UDjrVfpRBOeRqydblxr96mArCeZT2ae6JIM59orj+VUsrfw+R1vG93El8fmVPGG0qYcUbyS3IJUqRKJGJx5V5t8OaezT3BbdzrASu9AUIUgwJkEfNmD1r0vix/5ZffvJaEriAslsSoZODv614d8Utut6fTEG1rsmoE5UpTclRjkAABPMKrKC6NZPs9FD1gYKWkm0KVLLq25ClqwRmU4+Un7x6VJ4fpXCNO6u65Z1RdyCCoqbKTvMASkc9qwnwUlbxbAUcMzEzM6h/l0r174PIPZJWMf8wkg+BaOfatIPRkTM5rXBoHokwSTtCf/wBiKl8N18EJcAUnCZO6RI59AQD4QKsHtA2q9TcBIhKhn+JJMegqKxwqXbFHAFxUOkTifGBXS9rCSdnP9lONUdpAQVWCUlUlfzFtWYVbGIkzg4qyaXJAWQFnBPImEkyfGfaOlNqOBZvacgkkmfEziPwNccTQpATfyx2iQJGBt0/tWMpqVUzVRcbtEh3RhAgCQSe7z2Bkn8v7UFLmbSkQMW4gDlPQ52ptKZCZXcQTlWJHTqCJxP8ASoyG0KlJUQ4EkJVPyi5JsUsTImIOYk1G/Ze3QtY+lEWA2c/DwpnNYF4ISoERyPKu8Ad4ELBUkwMm0JMxMmJznOTSd4Wm4wkyMpUBAVgn1PhE0bB73oRdOmwYIj3P0qc5ppAjvHG2PcztUZGhuJ+aRAECQMTkDnVmy6lGCAD4Apn0NKTd2VCuCpcaIJBaPooR9aVXJaQrMEzzk01LWVpPBeDaNpTzZSgEBV4MLnuqwe9/lmfUVu+PaMaxZQyYdGmSW0rMpVaTegA4uKYicYz1rBcNeGjcaaBBe/dtLRkESs3JycKN8npAH3oGl1TDx1NzKCez7NUi3Ck2KAypIkhKhzHeEg1542pb7m06a22KPW8YSwVNuNlsWutKCmShBLqQg3AQM2jzEVbcF0ja/wB0z2bYVLlqU2pdIQO7JURtfyzbV9rtE3r2kJ1bAS6qxKlJcaSUSU3Kyo4FyyE96CjHKR8K0DemZbSyEhQkfvXmioJvJTK0ybgAItI3nBEVppMtRw/oUaTtFNoLbhSCGkpjKVpAUIBJGEEiJhZkcqyb/Fyy44pVpCl6i6AolPZpSUKIEkJSpQEnYelbZLTTqArVu6cP2FCloXfPfUpJgj5YgWRAlURziaD4WZBWrv3OX3HGQ5F4MdQkY8KmW2z4KjvuZv4fZ+zanTvOXWhtwz2LqUgr7SJUpMJELFbJ74s0ep0r/wBmXdYF3ItIUAQnKUEAkSTkeNd6nRkpsBUbU2gxyjrMkxz6isQrgfYF5abpdQW1FQyE3TAPp/2ipellLV2efs8PBYDhWQbFKT0SEqULYnmR0G9Xn7M3XHNQUBRlKO0SombSlSYwfEj2q3Y4LpkshrUOutpjuWNrdWQlRcXhOwlaeWwOedW/AeEaLQKWttWsUpWCTpyAgCScqIEZBuOMCr5RPDJDLFidMlRU4VMuvKUvvKKlrQrMIVtMbcvd9Xw5LoItjBghJG2B/wDGn2n+0l5GmhNyNahLTKmwSjTpACEXQrtboUbRvGSBzqJqviTRtpEJdCsSCrTlRT94Q2DBIkZjc1l7OTdl64pUZ/UsOpU12a7XCsSsC094lEynJyqa0HBPjMBpLS2itwGUurUqVJharVCOWMycCu9Nx3hzqkfu3JGRLrKTKYInaTPToaCw1owlSk6DVlIaKlKC2VCwoUmLgo3KIMQJPeArWKmiJaXszahKoJb+aMc9xykHMTHjWRXrtVdcFkJtmClC83HGECMEe1StFqmwAw0w6wUgu2PKbJCVzCgEEkAlOJ6kirTSoUQZAAmB1IISZ85ux4UZc7v+yceFUF4Y+ShBWUldqiTFonIwPLyqaeLplKy40ACc/u02kACYME7DaZG21RkpIOUoCYT1JJJNyVCIwAnM5k7RnkALJuSInuED5u6CSehmR5AeVYTnqlbN4Q0qjni/EEKYc7yf8MhMQMW4AGI5cq87+LtMHNBoyClN7WnKlAAde6YyQC/t/KK12u0mUwEKBJ9D4xVU9rW9KS462haE4KCLxCk2/L0Eg+g6VUGD9QP7N+DuI7FYSbVad5suiI/90lScEzItXy+9Wj+0KZeKEFRh135jJgIbGPDafTrUBj9pejSkJS20E/wgEATkgDpJJ85p/wDiNo8GxmRKdsgGOfjH0r0UrTMG95Vw+DV8G4upalpKALSkTEXZbVI/649DRmuKQ4EKPeKVKHPCVICs9ZWnFZBH7SNGJhLI54AFxkY+gPoK6b/aHpicIZ33CQfE8vWqbRKs3rnFCkqA2CjRH+JCwXFMzMTyEQc1gD+0FgSbG45kpHuT18a4P7RdPvDM5kAJwBz8PMdKmkO2b37WFlCiADcR/wCIP41Gvzgym04Vk4STHXlWNT+0Rg79kB1hGPKPyrhX7R2v/sj/AKNvb61SdcEyV8m6HFQlCblIkKhI7uCAItOTOY9qKni2YKpGMRHIEZB3rz5X7SGQJ/czkR3Nscoif6Vyf2ltD/6P/wCP64z5mndio9HXx5DJMgCSie8IkhISRjnIHnXCviBp0juoNygAZEHPM+hrztX7R2x8qmSMH5k7xkbctumK5/4loJgqZzuZRH4fhSVegO/U3K9W1JhSP+sH0kmaVYX/AIlDktmOXfR/SlV2TpX/ACPMe2U7q/tEtpK3gu262JVkZGBmtJ8Zv9vqHezcQkzjvET8+xSqNh0O9VzYPLl5URWensKxeOV7GiyKjM6p99pRBdXI5ha4nBwZ5E1xoX+0WkPPLQgzcuVKt7pg2znMYrTdkk8kn/SKb7G3zbQf9IFVpkGtBvhn4ZDo7Zxa1tXENgykLCVFJUc/LKTj3r0nh+vWn5hcDO++N4PXNYDS6lxtAQ2tSEJm1CSQEySTA23UfepjPE38fvVewPTmU+FYyhKzSM4np41AWJgJECJOSZMiPDu8+Z2qj4kjCsY/3rMI4s+cdoo9JCTPsmganir0fP8A9o/pWVNF6kwXGOLfZH2nbCuxK+6FBMkqbgEkHu92DjIURioeo/aGu0fuLV/vE/NASl1faEJn94QSAfmCe6MYqv4ktT3zq+g6g/lQX9P2iUglJt27pnaNwf1FaRlSoh7kPiHxKrUKKlg3TI8MRIVuN4jNVj+uVygen5bVOPASNlD2oSuCL/iFaKiWzT8H7VxtDqGkkJQ5cW0JHaLQ4lIE2klRSSZgnbfas3rmtUHL0tOtW4SoIU2cfzACTPSrfhL+q0yLGXlITuQEtwZne4Gd+dHVrdQfmcuzcLm2TnkZKKIxrgHI0fwZqdUNOV6l1xy4dxDs3NwVA95WSCLTVzpOLOCTJ8j5xiq5vjWmDaJ7QGwSLTg7mcfhQXeNafYKcjn+7VNYSbbs2VJGv0/H2yQFCDPSRR1uJL2FFSezBCUhUAg5M/LPfTgZxWOb4jpZntTjq2vPrFTtNxzTpIKXMnqFz9Nt+dRRVlnxFIgRkR16fnmszxVoKSvG4/OrV/jTJH+INuYNUnEeLM2kXD0CtvahAzMca+HzHaNDMSpA54yU+Ph+jmHFV6IOJsrT/iBPmCMR5eNUHxFpGHRe24kLiSMgL29lb+dXCfTIlHtGUSc16h8EaRx3TpTarYEGLQUpyCCVgK+fpyPjXmCh4H2Nb34O+KVMMoQ52iihXc74ACRkJhTajAzsRW7hr2M9Wnc07/DXEA3pwVkwQiFTB5Kzuevy+U1+n06FASynJUP8NO1oVtJ5+f50Dj3xS5qVoUhYaskgH95kxnvIgR4VEPxA5MhxAO4IaEgkCSMcxT9jLoXtYlnxbjLuj0zLumADiHkoQkoSUpDgfKglGdylOfHxqp1HGVuFa3nFNuLNykpK0AKtGOzHyCDUtr4nIAuDSlhV4cKVhQVMg4XEjl5CobuuSpPfDRVJlcKuM7D5oxygCmsUl0L2kfUG1rk3fOVJ+VSSZTy2neSrl+FWKF9k6UNqKUyhRSAIO4iVJJIgco3qrU80eTe0CAvG3eHe+bG/ia6GtjPaGeZzPqZqXin0v3GskOzRj4jUe59nWspOVNpJTjOBk8435VatatZCXHGkpQ6UpSLjcD30C6URuiaxjHFVI2cjfkOe4nepeq48XUhK7CkTAhWCTPdhWDv7nrT0ZLJbh0XPFeHrQ6oK1CUHukotCwmUgwF2ZGd6VZr7WBzHqJ/OlWmmXoRUfX5kJsHmUjwmlH8w9zXBR4I88/0pwyRsR+I/3qiTorg4P412kK5n2z41xMDJ9baK0nnv+HqDTAdC9u8fCRH1qU1I+8Pb60JBSnc7+EZ+tdoeG2PHc+PtUSKRKRdvIjr/ALCaBqEETKj7R51328fMmNyCCOvifOoupdnIjqCCP64NYS3NkRXTnn6706KZSvwPSumvL6ikkARJJ6V1H63rlJn++/0pEnkB7/2rWJnIMEGmt/UUEOrG5QKK0pR+8n8K0sijofrH5UVvf+1DTcD1/wBRMek13cqMoHMxI+mKzkkzSLJ7KAf0KKAOo8Nqj6ROJKbekkR6H1qUXPePIGvPJI2TIb6Z2g/lVa41PSBvVhq3IMY+v0xUNYMwRHrUpDYH7MDyFIaBJ2A9qlJkfrf6UdPj+NaxiZyZX/8ApiOgozfD0dPxqWR4Z6HnT53MY6E+s5/Kt1FGTbI54anp6U54anpmpRAJ5jaT3vaNqcLB5KPjB+lGlBZFHDU9frXB4eOv1qT2qQdiRvMD2JPrXHaEnY2+B/KKNIWAXohG5oY0SeSuW39qlreBzt+f1oiVpKZ5CM/7mnQrII0Q/wB4pfYOg/XtUteqQkSVpB5Ab+pE0zT7cE9ok+h/pRT9R2RTozyinrtT6OSx7p/MUqdP1Ff4FOE7d6fSuyT4e35TQcc0j1Bn86dWqtwIA8o/KixUHvxiffB9qIgkiB9UyPSRQUao84J6waStaRsRPSKLCjtDhGCPZJH0AiiocA2ChzESZx0OKjt6xe0JjziPGjXyevWADPrFSy0TG3wQcGNiCBz86HqVkzsBOMj05UwdKsATkbiD4xGKWpkbADrg/wBImsWjQiBE5/r+dFQnHLfxpinu/N4WyR/vQ7cTP1MD+lCEGCx1AopBPOPGo8Tso+h3orSfEnzrSJLDI2yc9cZ/pXYeH8Q85/pQVIURuPb8KIJ6A/n61oQHgE7n3J/OnRkiJ3/UQaj2n+FI697/APmnuAAFwxvMmPIyDUyGixbQCATv5xRyBEdPaoLWsRESc9Qr6nFEHEEjAt8ZXsK8sjeJw8CeqfEmB7en0qERnG3v4VMe1QOQQdt5+hFQ39aQe6J8E/UHOfapQ2dtJzUlA2/v/aqoaz+UoOD3gSPTapaeIIAEkCB1x5iJj8a9EImUmTLehG1MpNo7yjGOR9oA/WKjIeSvZSpPI5T6K2+tSUJgZ+XlJA9jMzWyRnZ0CDkgzyEKkR6T40QrQkZITjqAc+BrhLqQnvDHioKB2zMxPnXNzSu8Akk89x6nIFAgitQ2cFSdtjGaB9uQqRKfAEW+k86lIYAHyoSDmRH1BH1qI62395skDZSU7+2R60DO0rwICTnIAx/ekpR5hJM+IwfKff6Vz9oSBMK8JED0ImgK16CdlT7yfx/CmIKt1EG6f9JJ+sCKjqdbnbPMlE/WiIWFfejwVvHlg0jpUmYg+eOvUUxHFrZ5f+H50qjqa/lA8O7+ZpUAVDaSBv7XflR0JPj5f33oQ1Y3JH68qY8S/lPnUXRVEixQ+6PzrsMqPPHqKjniXn+vWuPtq5kHHl/eix0TywRyJ9f6k0VOnO+PXf8AKq1OpWeQPiUiipcKt0ge8/n+FKx0Wi3IGYx0X7YzUR3UKBmwD/WfwBrhD1pwUecSR9T+AphqUglQMn+UWjO8zM1k7LOVhX3yP8o5eU+dctvxslXTxHvQ3dSpRmCTz3p0uHc/Xn+NABC6R/F7CPYZogekjCsegPoTTkhQ2PvFNfHMf9X5gVQgyHCf7xI8yDRS/gYnrBM0BtY5mROMiPKiIbTOCAeWcjyxVqyWF071xPzERkWjffcUZKbu9dHoR57jFAbbgnJz4UVogDClDrn+v51nJPtlpokjSTgGR/mn3kbUxQlOez2n+H6gcq4ZfmQJPOY29hmu9Q5zG+PlE8uk4rKUS0wbiQsEqSmOQwf/AB/ryqI9pkjNqY3BEAeeRRS6oTKjt4cvw86ASTnx3/XnSVjdHTBHMBXhufeKktto5JHsJHtUX5cmCDvlOOfM12XU+Ch5gEev9K1jFmbaLBKykbY6iB+jTdskj5o87gn1yAD61DQ6lIMDB3GT/f2iu0lChIQk4yDv7KwK2RmyXheErT4hEGfqadtSf47vIQen3f6VCTbE9gE+aQZ8imYon21EZUkEbpPeI367e1VTJHd1baVZURygmMeYz706Nc391Sz+fqo1HXxNiRNk8gAD57CpD+qwLRAOxAEDO5lQ9qKY9h/tCJ3Mxzkn9eRoYeCvlImfvAnPgRQXXbph7MQQAghPKdiRXKGhHeKVK+8QlKSf80VVEgFrkm5xSeQAujzCiBUXUaaP/kUcYBWYP68q7YKCYBbx93soKgOkmT55oj2qQJE8sDIE9JmPSmIghpXJSf8ArV/SlXCuI/yj3n8EkUqoVFc3U9lAxgb0qVeeBtIPR9p/yn8KVKrIIPaGDk7daNp0hQEid989aalWUuzQZpI6D9A0fTIEqwNulPSqHwhrk4G4/XWu08/OlSqWUiK+4ZIk7nn41I0GVQdoNKlWseSZcEwIE7Ck8cU1KmSAeWUqSASMHYx1qw0yyUqkk7UqVT2WdurIKYJG+xjrURDyoWbjOcyZ2pUqkYILKlqkk+eeVdIUbk55/kKelT7QPhkvTNhSEyAZ3kTOedC1OC2BgEmQMA0qVbdoyIDT6rwLjEHEmN+lSVpBux0/8aVKn0hdsodCshxEEjerllZKASSTcrJycJpUq1XBmyO+gBgqAAV/F975gN96Nw5IW0SsXHGVZOw60qVJ/UAPHHC2GrCUSpU2m2YiJihqdUWzJJhWJJ8aelVLgGCYeUUrlRMRGTjfapajKR/kn1jelSoYHbSQQJFNSpVAz//Z"/>
          <p:cNvSpPr>
            <a:spLocks noChangeAspect="1" noChangeArrowheads="1"/>
          </p:cNvSpPr>
          <p:nvPr/>
        </p:nvSpPr>
        <p:spPr bwMode="auto">
          <a:xfrm>
            <a:off x="155575" y="-2362200"/>
            <a:ext cx="658177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data:image/jpeg;base64,/9j/4AAQSkZJRgABAQAAAQABAAD/2wCEAAkGBxQQEhUUEhQWFRQXFRcUFBUWGBcXFRQYFxQWFhgWFRYYHCggGRolHRQXITEhJSkrLi4uFx8zODMsNygtLisBCgoKDg0OGxAQGywkICQwLiwsLCwsLCwsLCwsLCwsLCwsLCwsLCwsLCwsLCwsLCwsLCwsLCwsLCwsLCwsLCwsLP/AABEIAMIBAwMBIgACEQEDEQH/xAAbAAABBQEBAAAAAAAAAAAAAAADAAEEBQYCB//EAEQQAAEDAwIDBgMFBgQFAwUAAAECAxEAEiEEMQVBURMiYXGBkQYyoRRCscHwByNSYtHhM3KC8RckkqKyFTRDU2Ojs+L/xAAaAQADAQEBAQAAAAAAAAAAAAAAAQIDBQQG/8QALxEAAgIBBAEBBQgDAQAAAAAAAAECEQMSITFBBFETInGxwSMzYYGRodHhFDLwBf/aAAwDAQACEQMRAD8AwSUV3bXYTT213jjWDtp7aJbTxQAK2ntoltK2mAO2ntokUooEDtp7aJbT20ACtp7aJbStoAHbStottK2gAdtK2i20raABW09tFtpW0ACtpW0W2ntoADbSto1tK2mAK2lbRbaVtAgVtK2i20raABW0raLbT20ABtpimjW0raQALa5IqQU1yUUDsilNNUq2lSsY1tPbRLae2gkFbT20W2lbTAHbStottK2gAdtPbRLaVtMAdtPbRLae2gAVtPbRLae2gAVtPFEtp7aABW0raLbT20ACtpW1YcI0yXH2kL+VTiEnxBUBHrMetR1oEmJiTE4McpGYNTq3odbWPpNEXA4rAS2m9ajsE3JSTPLcnySaLxXTWLEG5JQgpV1HZo5+tXXw1wsOM6hbiQpspS2EqAKVKDiHJIODHZj3qoe4AlgKU0pVkz2c9xMnKkp5HbbGNq8MvIa8lRvbj9f7PWsK9hq75K+2lbRradTRESCJEieY6jwroHjAW0raNbStoEBtpW0a2lbQAG2lbRraVtMANtK2jW0raQAbaa2jW0raAI5RTVItpUxHFtPbRAmntqCgVlK2jW09tMANtPbRbaVtAgVtPbRbae2mAG2ntottPZQAK2lbRraVtAAraVtGtp7aAA20raNbStoAt/gzRdpqkE7IlwnywP8AuI9q0vCvgtLw1JV95RS1jKSDcT0Ge76Gof7PNGHFP3ckI681EZitlo9O6hLSWrre2dW7J+728iJkkFMkZ842rjeXnnHM0nWy/k6njYovEm/x/go+AtEaE9mE2FDh7xg4TBO0Dackc6xPBtQrU/aQAAlpfZhJIuWbrVIEYKgVCORr03S6drQ6NbBcSSPtCsD5e1W4sJIHS8Dxia8r+EVKTquKLH+Cp9ZbO6TdqZwAQTKAOYweU14rdt9nrpUkLi3Diw4UkYkwcwY3APODipHHWVAMXAD/AJduIAH8W8c886vPiPR9otCZP+O+2BvhDqEGBG8EGM7GifG7ItbJQpJBITIkRHyyPlO2/Q+vUxeXqeNPne/p+p4MnjaVNrjavqYq2nto1tK2ukc8DbSto1tK2gANtK2jW0raYgNtNbR7aVtAALaa2j20raBgLaejW0qABBNPbRQmntqBgrae2i20raABW09tFtp7KYgVtKyjWVZu8PWWWoTINy9s99aG0+ckJjzqJzUavsuMHK6KnUMqQkG0qlN4SgSoiSNv9M+VDRrEPElBOAmQUqSoC2EyFDmBIrUcWYTpzZuQlAJ/lSgKI9VKn0FVYQhaLkkRkztMAn6xjriuevL1Zk+uP1Pa/GrE13yV1tPbVhoWQe0JE2tlQ8ypKBP/AF0BnTqIMZiNvEwBHMzXR170eLR7t/sAablQB5kA+9OpqPr9Kk6dGf8ASo+yFGpXDuDuPrShIi4wCrA2n9RSlJJ23SHGNqkrZVWU9laNn4YWpxxEz2a7CQMEwDgk+Me20irdj4USiFOFKE7lThg7pP3oGReNjBtOc1jLzMa43NI+LN87AP2dpUC9aQmQiSROAVRA8602q1SgtpKllQW7YR8o+5sE/wCcb8xVfwLU6YKUhh5LykhAds2SSVQcYBVBx4Uf7UFL7qPvDvSFfLacIOTlIEgDwjauN5GTXkcjq4cenGkSEwdPNoBLRUoRGSiVSDmZJryX4ZdcSrXhtUIQvUu2EBSVhDiQEJG4gqb2IkeVeua11RbX3SBauSbUn5dwDtHjFYXgvBvsep1SNSAGHFap0uFaUtrYWEOd5UEiOzMgRBA5EVnFbNlyatIJxLVILiBqUFt1GofcQ43ctIdHZqWAAJISFAGQQZPjFt8Y6pp3TNlK0KVAMgiTNkkfWqDhfHkOi9bmS08olYTKnNQ4hKrVJ7gH7lCQmASVkQZFXXxY0k6bTGBhIggbdxAx6Vrg++j8SM33cvgYyynso1lK2vojhAbKVlGtpW0ABtpW0aylbQAG2mso9lK2gQC2mtqRZTWUDAWU1SLaagAdlKyjWU4RWdlUBsp7aOlFdFFGoKI9lOEVLZaB60dOiMExgfrapeRIpY2yvsr1PT8MCQW9xLYJiIS2tKo9jv4GvOmGgVpEbqA+or0xxYIIUoqNpUQdsKSMwI5/Wud/6Er0r4/Q9/hRrV+R4n+2NaxqkIYK++kylBOT3UAEDByk1pn2/wBw4ppsrS0dQ1jIvZLTSEFR2UqYT/lqx4rpeHMvKf1LzSXbipKQb1CCbISknwPL86ga39oukShTWn07r9y0qJV+7SpQWFJJA7xJXHLP0rx1srPVfNBPhvTOL0rnaNKQ653YwQEh0BOQcEyJHVNbHgvDGtPp5chK4VKiUpmFLUlWT0IivP3viTjD+GdN9nTAIIRCo5Qt3J35DNR2/gHW6tV+t1CrT8xuLmw5XFKBmB7nYTVyySldu73IWNR42LxnX6DRNpGp1KFPdmEuBjvm4otWUlCRiSSDjZJ6ioGq/alp2lf8ppVKXyUshEnMQlMn76hH80bbRE/DPCtJ/wC41SFq/hC7jIwe41uNzkjYdcFY+MOHaZQ+x6Vx1QMpKUJRkYyTKthB6kqxmk3JvcapLYhL+KuM6yQw2WUqMy22G/Mlbm+2/h4UJr4D1+sM6l4wcmVLdIg5FggA4VjqhQwYBsHvjPiDuGdK20OSnO+rO5/eHfPTcneag6kcQ1P+PrFAfwoJAHkE21pHBkl0/l8yHmhHtGv+F/hRvh0wpK1rSjtQ4UqCCguDuJQJAhe53xgZFW6uIO5CAYkxakJH/dJ9qyvwHw5GkccJWpSloSDcf4VSI54n61sRMG2TlBTvsEJB7wGDM715c0HCbiz04pqcE0QeJpjTuLU2FKsWVSbiTYrAUdpNvgJMVj/gvjiNWleh1KEui9waYKj942lSh2SSrAcSgSk/eT3TsDWu45qFJaeHdhV6gFKAJCiSMCYifpXl/wAN8MC9AAgq+0KLrzRSFApWhgBkJWcSVJXscFXWnilpsWSOqi44t8L6ZopW12jbayFIdQCppRSSLXE7pUCCCkxselbPVhOoYYR2rd/Zns4VhZSEEiD/ACpJ8M1N+HONo4hpWj3A4sLDjZA7ykLCVrsMd2ZMg4vnMVG4zw9SkNL04Njd0JiFtkWpEDwhU+dbY19pFr1MZv7OSfoZN1gpJSoQRgg1zZWqDadYgSLVpwSPudCRzbPuk+FUms0C2VWrEH6HxB51245L2fJyHGtyBZSsqRZSsq7JI9lKypFlKyixEeymsqTZSsosCNZTWVJspWUWMjWU1SrKanYqE/pbdiCP1yoVlGCa6Ca80W+zaSXQEIp7KOEU9tVqFQFKa7CSetSGNMpZhIk1ecN0BQASjvTiYBHodqyyZVFGuPE5MotG2e0RM/Mk7HqDtvWr1GsQCe9Ko2wm0YkAkE8hOKreIdo44hABtSouOwZXCIsFw5SrbmArpVhqFNtNyE94g5MJ5iMnwBrmeXl1tHQ8bHoTPA/iZAOtfS0FBalSlKIIJKypRMRmB0oPCeOuaUqsghVoWDgm1xLgg7gygVdfCrA1HEnHDm14BIAJJUXkpTEcrErz/Wgu8EQvTKUo26hIaFpIlSj2hdKv9SUpuHNQ3rO0tjSuy+13xzxB521hxCGe2QwHGkICkyEC5SSpSoExO3d3qU7wFb2dTqX3jzBUQPYk1kfhLhC1a5hgptX2ilxt8jZd36YAr1jUcOU2JMETEgg56V7fGjCS948fkOcf9TN6b4d07fytJ81d78asm2QnAAA6AQKlWUrK6EVGPCo8Lk5csj2U9lSLKeyqsVEvgLRKlQop7vIDr4irsoUqZUsxnBjoPux1qn4U4lBVcY7vX9TvVtqHFKCbCDDzKsEmEBpIWRbmbgcdRtXC83fM/wAvkdnxNsK/P5lfxhhIZd7oykkkiSe7GSfIVkP2fpGjbZedehCWFvKSnvdz7KXvkUD3gFJ25kda2nGXYZdhKjAVk4HM4Cs868y4SwVsntFNT/6Y6UpkJdvdaQw2kAnvksaVoyP4yOtYRWxvIgI4s42WNWlNirENkiUiRqHdowCUoVJ853r2VjWnVNsPm5tcO3tItKnE9wKWmFbi0ERz5Vln/hxDjOiaI7NCjqSohIJTYoOgjG8p9QTVf8Na9zsmG1gpU2p0IwUqTahi9JG6SFrMA/dit8PvTSMM20WzdaYJL2DDqRN9oSh1KiEiUgmSbh0zyo+rYvbEtpUmUhQB+UYF6CMEDwjG+xoOg1KX0kLFrqbYWIFw7VCoiRkqA9VE86SHy2oFIUCVJS6FGAFGO+Ej+LJmd58K6DTv8UeFVRSa3hJTlBvTE4+YDbI8wRPUGoFlbPs0rTLNoXJKQRsqQFiehxI8uua/XaFBEqSULFoWQO7JSMkDlMiRz8xW0M3TMp4vQzdlKyrHU6FTfzDHIjIPrXen4YtaSsDujmefgK11qrsyUG3VFX2dKytCxwUFolRhe46bTBHjVU5pyncEeePD8qUcsZcDlilFWyHZToZJMAEnoMmpjOmKjABJ8KvuF6VLCrjM27ev9qnJmUUXjwuTKPT8EcWkKAEGd8HBj8qVbZPG0DlSryvysnoen/Fh6nnATThNQRxxkkJTepSjCQEKkkmABI60Xib7jQEtqbOFd+35fQnxHpTeeMeyFhk+iWE10EVS6bi63AFNFK02uLncENW3m4EDFwoLvxWGyi5pSwowVN7I23B5Z3nlSXkRYPBJGo0jxbMp3iKmta5wkYnImBmNySeUCT6dYqrd1SEpuuBBwCDI2J3HgDUPifEHEgJZSHD2jS3knuBDXeIMzkKUmcwYxEGpyyh3yXijPrguOH6hxRTdhLjhJScQmEwI5E5J/mUqrt7TJQgqgDugz/mSojPhb9a854D8Uu6nU6VFiW0KStS+8D8oeIg8vkBrf8SQpTKiSm0JMZUsYSY5gc/rXgzuLlse3EpKO55H8DwNQp225R1LqwMWjsFNOkk75C1bdKgaRGqf01vaEl5xlpAJIgrl5MerMR1M8qJ8MO9gyXFGO0Rq1twRKpbDaoCkq5otG0zv0udNrUI+z2iLNQ24kWo3bbXEBCxMXeWaJbMpbottJqPs7OjeJBIccUZCZ7zK0kg2jOat9Nx4ag4NpIkXQLoibSDmJqh1unJ02mQtBNqXiRZm5JKf5uvQb7isrxHTOBSEQQm0GcJKZLtxGR0bp4smhinBTR6mEU/Z1nuF/FDj+pDK205UoXiQQEpWQSmIk2bDrWotrq48ymrRy8mFwdMBZT2Ufsbu7nMiRuMbjxpIR1Pr1q9ZGgNwtoyqFW93oDOfGrMXE29qeQGw3CVRt0UDjrVfpRBOeRqydblxr96mArCeZT2ae6JIM59orj+VUsrfw+R1vG93El8fmVPGG0qYcUbyS3IJUqRKJGJx5V5t8OaezT3BbdzrASu9AUIUgwJkEfNmD1r0vix/5ZffvJaEriAslsSoZODv614d8Utut6fTEG1rsmoE5UpTclRjkAABPMKrKC6NZPs9FD1gYKWkm0KVLLq25ClqwRmU4+Un7x6VJ4fpXCNO6u65Z1RdyCCoqbKTvMASkc9qwnwUlbxbAUcMzEzM6h/l0r174PIPZJWMf8wkg+BaOfatIPRkTM5rXBoHokwSTtCf/wBiKl8N18EJcAUnCZO6RI59AQD4QKsHtA2q9TcBIhKhn+JJMegqKxwqXbFHAFxUOkTifGBXS9rCSdnP9lONUdpAQVWCUlUlfzFtWYVbGIkzg4qyaXJAWQFnBPImEkyfGfaOlNqOBZvacgkkmfEziPwNccTQpATfyx2iQJGBt0/tWMpqVUzVRcbtEh3RhAgCQSe7z2Bkn8v7UFLmbSkQMW4gDlPQ52ptKZCZXcQTlWJHTqCJxP8ASoyG0KlJUQ4EkJVPyi5JsUsTImIOYk1G/Ze3QtY+lEWA2c/DwpnNYF4ISoERyPKu8Ad4ELBUkwMm0JMxMmJznOTSd4Wm4wkyMpUBAVgn1PhE0bB73oRdOmwYIj3P0qc5ppAjvHG2PcztUZGhuJ+aRAECQMTkDnVmy6lGCAD4Apn0NKTd2VCuCpcaIJBaPooR9aVXJaQrMEzzk01LWVpPBeDaNpTzZSgEBV4MLnuqwe9/lmfUVu+PaMaxZQyYdGmSW0rMpVaTegA4uKYicYz1rBcNeGjcaaBBe/dtLRkESs3JycKN8npAH3oGl1TDx1NzKCez7NUi3Ck2KAypIkhKhzHeEg1542pb7m06a22KPW8YSwVNuNlsWutKCmShBLqQg3AQM2jzEVbcF0ja/wB0z2bYVLlqU2pdIQO7JURtfyzbV9rtE3r2kJ1bAS6qxKlJcaSUSU3Kyo4FyyE96CjHKR8K0DemZbSyEhQkfvXmioJvJTK0ybgAItI3nBEVppMtRw/oUaTtFNoLbhSCGkpjKVpAUIBJGEEiJhZkcqyb/Fyy44pVpCl6i6AolPZpSUKIEkJSpQEnYelbZLTTqArVu6cP2FCloXfPfUpJgj5YgWRAlURziaD4WZBWrv3OX3HGQ5F4MdQkY8KmW2z4KjvuZv4fZ+zanTvOXWhtwz2LqUgr7SJUpMJELFbJ74s0ep0r/wBmXdYF3ItIUAQnKUEAkSTkeNd6nRkpsBUbU2gxyjrMkxz6isQrgfYF5abpdQW1FQyE3TAPp/2ipellLV2efs8PBYDhWQbFKT0SEqULYnmR0G9Xn7M3XHNQUBRlKO0SombSlSYwfEj2q3Y4LpkshrUOutpjuWNrdWQlRcXhOwlaeWwOedW/AeEaLQKWttWsUpWCTpyAgCScqIEZBuOMCr5RPDJDLFidMlRU4VMuvKUvvKKlrQrMIVtMbcvd9Xw5LoItjBghJG2B/wDGn2n+0l5GmhNyNahLTKmwSjTpACEXQrtboUbRvGSBzqJqviTRtpEJdCsSCrTlRT94Q2DBIkZjc1l7OTdl64pUZ/UsOpU12a7XCsSsC094lEynJyqa0HBPjMBpLS2itwGUurUqVJharVCOWMycCu9Nx3hzqkfu3JGRLrKTKYInaTPToaCw1owlSk6DVlIaKlKC2VCwoUmLgo3KIMQJPeArWKmiJaXszahKoJb+aMc9xykHMTHjWRXrtVdcFkJtmClC83HGECMEe1StFqmwAw0w6wUgu2PKbJCVzCgEEkAlOJ6kirTSoUQZAAmB1IISZ85ux4UZc7v+yceFUF4Y+ShBWUldqiTFonIwPLyqaeLplKy40ACc/u02kACYME7DaZG21RkpIOUoCYT1JJJNyVCIwAnM5k7RnkALJuSInuED5u6CSehmR5AeVYTnqlbN4Q0qjni/EEKYc7yf8MhMQMW4AGI5cq87+LtMHNBoyClN7WnKlAAde6YyQC/t/KK12u0mUwEKBJ9D4xVU9rW9KS462haE4KCLxCk2/L0Eg+g6VUGD9QP7N+DuI7FYSbVad5suiI/90lScEzItXy+9Wj+0KZeKEFRh135jJgIbGPDafTrUBj9pejSkJS20E/wgEATkgDpJJ85p/wDiNo8GxmRKdsgGOfjH0r0UrTMG95Vw+DV8G4upalpKALSkTEXZbVI/649DRmuKQ4EKPeKVKHPCVICs9ZWnFZBH7SNGJhLI54AFxkY+gPoK6b/aHpicIZ33CQfE8vWqbRKs3rnFCkqA2CjRH+JCwXFMzMTyEQc1gD+0FgSbG45kpHuT18a4P7RdPvDM5kAJwBz8PMdKmkO2b37WFlCiADcR/wCIP41Gvzgym04Vk4STHXlWNT+0Rg79kB1hGPKPyrhX7R2v/sj/AKNvb61SdcEyV8m6HFQlCblIkKhI7uCAItOTOY9qKni2YKpGMRHIEZB3rz5X7SGQJ/czkR3Nscoif6Vyf2ltD/6P/wCP64z5mndio9HXx5DJMgCSie8IkhISRjnIHnXCviBp0juoNygAZEHPM+hrztX7R2x8qmSMH5k7xkbctumK5/4loJgqZzuZRH4fhSVegO/U3K9W1JhSP+sH0kmaVYX/AIlDktmOXfR/SlV2TpX/ACPMe2U7q/tEtpK3gu262JVkZGBmtJ8Zv9vqHezcQkzjvET8+xSqNh0O9VzYPLl5URWensKxeOV7GiyKjM6p99pRBdXI5ha4nBwZ5E1xoX+0WkPPLQgzcuVKt7pg2znMYrTdkk8kn/SKb7G3zbQf9IFVpkGtBvhn4ZDo7Zxa1tXENgykLCVFJUc/LKTj3r0nh+vWn5hcDO++N4PXNYDS6lxtAQ2tSEJm1CSQEySTA23UfepjPE38fvVewPTmU+FYyhKzSM4np41AWJgJECJOSZMiPDu8+Z2qj4kjCsY/3rMI4s+cdoo9JCTPsmganir0fP8A9o/pWVNF6kwXGOLfZH2nbCuxK+6FBMkqbgEkHu92DjIURioeo/aGu0fuLV/vE/NASl1faEJn94QSAfmCe6MYqv4ktT3zq+g6g/lQX9P2iUglJt27pnaNwf1FaRlSoh7kPiHxKrUKKlg3TI8MRIVuN4jNVj+uVygen5bVOPASNlD2oSuCL/iFaKiWzT8H7VxtDqGkkJQ5cW0JHaLQ4lIE2klRSSZgnbfas3rmtUHL0tOtW4SoIU2cfzACTPSrfhL+q0yLGXlITuQEtwZne4Gd+dHVrdQfmcuzcLm2TnkZKKIxrgHI0fwZqdUNOV6l1xy4dxDs3NwVA95WSCLTVzpOLOCTJ8j5xiq5vjWmDaJ7QGwSLTg7mcfhQXeNafYKcjn+7VNYSbbs2VJGv0/H2yQFCDPSRR1uJL2FFSezBCUhUAg5M/LPfTgZxWOb4jpZntTjq2vPrFTtNxzTpIKXMnqFz9Nt+dRRVlnxFIgRkR16fnmszxVoKSvG4/OrV/jTJH+INuYNUnEeLM2kXD0CtvahAzMca+HzHaNDMSpA54yU+Ph+jmHFV6IOJsrT/iBPmCMR5eNUHxFpGHRe24kLiSMgL29lb+dXCfTIlHtGUSc16h8EaRx3TpTarYEGLQUpyCCVgK+fpyPjXmCh4H2Nb34O+KVMMoQ52iihXc74ACRkJhTajAzsRW7hr2M9Wnc07/DXEA3pwVkwQiFTB5Kzuevy+U1+n06FASynJUP8NO1oVtJ5+f50Dj3xS5qVoUhYaskgH95kxnvIgR4VEPxA5MhxAO4IaEgkCSMcxT9jLoXtYlnxbjLuj0zLumADiHkoQkoSUpDgfKglGdylOfHxqp1HGVuFa3nFNuLNykpK0AKtGOzHyCDUtr4nIAuDSlhV4cKVhQVMg4XEjl5CobuuSpPfDRVJlcKuM7D5oxygCmsUl0L2kfUG1rk3fOVJ+VSSZTy2neSrl+FWKF9k6UNqKUyhRSAIO4iVJJIgco3qrU80eTe0CAvG3eHe+bG/ia6GtjPaGeZzPqZqXin0v3GskOzRj4jUe59nWspOVNpJTjOBk8435VatatZCXHGkpQ6UpSLjcD30C6URuiaxjHFVI2cjfkOe4nepeq48XUhK7CkTAhWCTPdhWDv7nrT0ZLJbh0XPFeHrQ6oK1CUHukotCwmUgwF2ZGd6VZr7WBzHqJ/OlWmmXoRUfX5kJsHmUjwmlH8w9zXBR4I88/0pwyRsR+I/3qiTorg4P412kK5n2z41xMDJ9baK0nnv+HqDTAdC9u8fCRH1qU1I+8Pb60JBSnc7+EZ+tdoeG2PHc+PtUSKRKRdvIjr/ALCaBqEETKj7R51328fMmNyCCOvifOoupdnIjqCCP64NYS3NkRXTnn6706KZSvwPSumvL6ikkARJJ6V1H63rlJn++/0pEnkB7/2rWJnIMEGmt/UUEOrG5QKK0pR+8n8K0sijofrH5UVvf+1DTcD1/wBRMek13cqMoHMxI+mKzkkzSLJ7KAf0KKAOo8Nqj6ROJKbekkR6H1qUXPePIGvPJI2TIb6Z2g/lVa41PSBvVhq3IMY+v0xUNYMwRHrUpDYH7MDyFIaBJ2A9qlJkfrf6UdPj+NaxiZyZX/8ApiOgozfD0dPxqWR4Z6HnT53MY6E+s5/Kt1FGTbI54anp6U54anpmpRAJ5jaT3vaNqcLB5KPjB+lGlBZFHDU9frXB4eOv1qT2qQdiRvMD2JPrXHaEnY2+B/KKNIWAXohG5oY0SeSuW39qlreBzt+f1oiVpKZ5CM/7mnQrII0Q/wB4pfYOg/XtUteqQkSVpB5Ab+pE0zT7cE9ok+h/pRT9R2RTozyinrtT6OSx7p/MUqdP1Ff4FOE7d6fSuyT4e35TQcc0j1Bn86dWqtwIA8o/KixUHvxiffB9qIgkiB9UyPSRQUao84J6waStaRsRPSKLCjtDhGCPZJH0AiiocA2ChzESZx0OKjt6xe0JjziPGjXyevWADPrFSy0TG3wQcGNiCBz86HqVkzsBOMj05UwdKsATkbiD4xGKWpkbADrg/wBImsWjQiBE5/r+dFQnHLfxpinu/N4WyR/vQ7cTP1MD+lCEGCx1AopBPOPGo8Tso+h3orSfEnzrSJLDI2yc9cZ/pXYeH8Q85/pQVIURuPb8KIJ6A/n61oQHgE7n3J/OnRkiJ3/UQaj2n+FI697/APmnuAAFwxvMmPIyDUyGixbQCATv5xRyBEdPaoLWsRESc9Qr6nFEHEEjAt8ZXsK8sjeJw8CeqfEmB7en0qERnG3v4VMe1QOQQdt5+hFQ39aQe6J8E/UHOfapQ2dtJzUlA2/v/aqoaz+UoOD3gSPTapaeIIAEkCB1x5iJj8a9EImUmTLehG1MpNo7yjGOR9oA/WKjIeSvZSpPI5T6K2+tSUJgZ+XlJA9jMzWyRnZ0CDkgzyEKkR6T40QrQkZITjqAc+BrhLqQnvDHioKB2zMxPnXNzSu8Akk89x6nIFAgitQ2cFSdtjGaB9uQqRKfAEW+k86lIYAHyoSDmRH1BH1qI62395skDZSU7+2R60DO0rwICTnIAx/ekpR5hJM+IwfKff6Vz9oSBMK8JED0ImgK16CdlT7yfx/CmIKt1EG6f9JJ+sCKjqdbnbPMlE/WiIWFfejwVvHlg0jpUmYg+eOvUUxHFrZ5f+H50qjqa/lA8O7+ZpUAVDaSBv7XflR0JPj5f33oQ1Y3JH68qY8S/lPnUXRVEixQ+6PzrsMqPPHqKjniXn+vWuPtq5kHHl/eix0TywRyJ9f6k0VOnO+PXf8AKq1OpWeQPiUiipcKt0ge8/n+FKx0Wi3IGYx0X7YzUR3UKBmwD/WfwBrhD1pwUecSR9T+AphqUglQMn+UWjO8zM1k7LOVhX3yP8o5eU+dctvxslXTxHvQ3dSpRmCTz3p0uHc/Xn+NABC6R/F7CPYZogekjCsegPoTTkhQ2PvFNfHMf9X5gVQgyHCf7xI8yDRS/gYnrBM0BtY5mROMiPKiIbTOCAeWcjyxVqyWF071xPzERkWjffcUZKbu9dHoR57jFAbbgnJz4UVogDClDrn+v51nJPtlpokjSTgGR/mn3kbUxQlOez2n+H6gcq4ZfmQJPOY29hmu9Q5zG+PlE8uk4rKUS0wbiQsEqSmOQwf/AB/ryqI9pkjNqY3BEAeeRRS6oTKjt4cvw86ASTnx3/XnSVjdHTBHMBXhufeKktto5JHsJHtUX5cmCDvlOOfM12XU+Ch5gEev9K1jFmbaLBKykbY6iB+jTdskj5o87gn1yAD61DQ6lIMDB3GT/f2iu0lChIQk4yDv7KwK2RmyXheErT4hEGfqadtSf47vIQen3f6VCTbE9gE+aQZ8imYon21EZUkEbpPeI367e1VTJHd1baVZURygmMeYz706Nc391Sz+fqo1HXxNiRNk8gAD57CpD+qwLRAOxAEDO5lQ9qKY9h/tCJ3Mxzkn9eRoYeCvlImfvAnPgRQXXbph7MQQAghPKdiRXKGhHeKVK+8QlKSf80VVEgFrkm5xSeQAujzCiBUXUaaP/kUcYBWYP68q7YKCYBbx93soKgOkmT55oj2qQJE8sDIE9JmPSmIghpXJSf8ArV/SlXCuI/yj3n8EkUqoVFc3U9lAxgb0qVeeBtIPR9p/yn8KVKrIIPaGDk7daNp0hQEid989aalWUuzQZpI6D9A0fTIEqwNulPSqHwhrk4G4/XWu08/OlSqWUiK+4ZIk7nn41I0GVQdoNKlWseSZcEwIE7Ck8cU1KmSAeWUqSASMHYx1qw0yyUqkk7UqVT2WdurIKYJG+xjrURDyoWbjOcyZ2pUqkYILKlqkk+eeVdIUbk55/kKelT7QPhkvTNhSEyAZ3kTOedC1OC2BgEmQMA0qVbdoyIDT6rwLjEHEmN+lSVpBux0/8aVKn0hdsodCshxEEjerllZKASSTcrJycJpUq1XBmyO+gBgqAAV/F975gN96Nw5IW0SsXHGVZOw60qVJ/UAPHHC2GrCUSpU2m2YiJihqdUWzJJhWJJ8aelVLgGCYeUUrlRMRGTjfapajKR/kn1jelSoYHbSQQJFNSpVAz//Z"/>
          <p:cNvSpPr>
            <a:spLocks noChangeAspect="1" noChangeArrowheads="1"/>
          </p:cNvSpPr>
          <p:nvPr/>
        </p:nvSpPr>
        <p:spPr bwMode="auto">
          <a:xfrm>
            <a:off x="307975" y="-2209800"/>
            <a:ext cx="658177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0" name="Picture 6" descr="http://kursy-jezykowe-za-granica.com.pl/wp-content/uploads/2012/09/zdj.4-Tower-mo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0564" y="548680"/>
            <a:ext cx="240142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239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62880" y="44496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700" dirty="0">
                <a:solidFill>
                  <a:schemeClr val="tx1"/>
                </a:solidFill>
              </a:rPr>
              <a:t>Język niemiecki </a:t>
            </a:r>
            <a:br>
              <a:rPr lang="pl-PL" sz="3700" dirty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poziom </a:t>
            </a:r>
            <a:r>
              <a:rPr lang="pl-PL" sz="2000" dirty="0">
                <a:solidFill>
                  <a:schemeClr val="tx1"/>
                </a:solidFill>
              </a:rPr>
              <a:t>rozszerzony – </a:t>
            </a:r>
            <a:r>
              <a:rPr lang="pl-PL" sz="2000" dirty="0" smtClean="0">
                <a:solidFill>
                  <a:schemeClr val="tx1"/>
                </a:solidFill>
              </a:rPr>
              <a:t>1 osoba (dodatko</a:t>
            </a:r>
            <a:r>
              <a:rPr lang="pl-PL" sz="2000" dirty="0" smtClean="0">
                <a:solidFill>
                  <a:srgbClr val="464646"/>
                </a:solidFill>
              </a:rPr>
              <a:t>wy</a:t>
            </a:r>
            <a:r>
              <a:rPr lang="pl-PL" sz="2000" dirty="0">
                <a:solidFill>
                  <a:srgbClr val="464646"/>
                </a:solidFill>
              </a:rPr>
              <a:t>)</a:t>
            </a:r>
            <a:r>
              <a:rPr lang="pl-PL" sz="3700" dirty="0">
                <a:solidFill>
                  <a:srgbClr val="464646"/>
                </a:solidFill>
              </a:rPr>
              <a:t/>
            </a:r>
            <a:br>
              <a:rPr lang="pl-PL" sz="3700" dirty="0">
                <a:solidFill>
                  <a:srgbClr val="464646"/>
                </a:solidFill>
              </a:rPr>
            </a:b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73604321"/>
              </p:ext>
            </p:extLst>
          </p:nvPr>
        </p:nvGraphicFramePr>
        <p:xfrm>
          <a:off x="1141276" y="1428736"/>
          <a:ext cx="699512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chart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404664"/>
            <a:ext cx="2619048" cy="1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572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700" dirty="0">
                <a:solidFill>
                  <a:schemeClr val="tx1"/>
                </a:solidFill>
              </a:rPr>
              <a:t>Język francuski </a:t>
            </a:r>
            <a:r>
              <a:rPr lang="pl-PL" sz="2000" dirty="0">
                <a:solidFill>
                  <a:schemeClr val="tx1"/>
                </a:solidFill>
              </a:rPr>
              <a:t/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poziom podstawowy – 2 osoby (obowiązkowy)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poziom </a:t>
            </a:r>
            <a:r>
              <a:rPr lang="pl-PL" sz="2000" dirty="0">
                <a:solidFill>
                  <a:schemeClr val="tx1"/>
                </a:solidFill>
              </a:rPr>
              <a:t>rozszerzony – </a:t>
            </a:r>
            <a:r>
              <a:rPr lang="pl-PL" sz="2000" dirty="0" smtClean="0">
                <a:solidFill>
                  <a:schemeClr val="tx1"/>
                </a:solidFill>
              </a:rPr>
              <a:t>3 osoby </a:t>
            </a:r>
            <a:r>
              <a:rPr lang="pl-PL" sz="2000" dirty="0">
                <a:solidFill>
                  <a:schemeClr val="tx1"/>
                </a:solidFill>
              </a:rPr>
              <a:t>(dodatkowy</a:t>
            </a:r>
            <a:r>
              <a:rPr lang="pl-PL" sz="2000" dirty="0" smtClean="0">
                <a:solidFill>
                  <a:schemeClr val="tx1"/>
                </a:solidFill>
              </a:rPr>
              <a:t>)</a:t>
            </a:r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endParaRPr lang="pl-PL" dirty="0">
              <a:solidFill>
                <a:schemeClr val="tx1"/>
              </a:solidFill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40341671"/>
              </p:ext>
            </p:extLst>
          </p:nvPr>
        </p:nvGraphicFramePr>
        <p:xfrm>
          <a:off x="457200" y="1357298"/>
          <a:ext cx="8003939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 descr="http://bi.gazeta.pl/im/b8/3d/bb/z12271032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4664"/>
            <a:ext cx="2819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295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700" dirty="0">
                <a:solidFill>
                  <a:schemeClr val="tx1"/>
                </a:solidFill>
              </a:rPr>
              <a:t>Język włoski </a:t>
            </a:r>
            <a:br>
              <a:rPr lang="pl-PL" sz="37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poziom </a:t>
            </a:r>
            <a:r>
              <a:rPr lang="pl-PL" sz="2000" dirty="0" smtClean="0">
                <a:solidFill>
                  <a:schemeClr val="tx1"/>
                </a:solidFill>
              </a:rPr>
              <a:t>rozszerzony – </a:t>
            </a:r>
            <a:r>
              <a:rPr lang="pl-PL" sz="2000" dirty="0">
                <a:solidFill>
                  <a:schemeClr val="tx1"/>
                </a:solidFill>
              </a:rPr>
              <a:t>1osoba </a:t>
            </a:r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endParaRPr lang="pl-PL" dirty="0">
              <a:solidFill>
                <a:schemeClr val="tx1"/>
              </a:solidFill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6958609"/>
              </p:ext>
            </p:extLst>
          </p:nvPr>
        </p:nvGraphicFramePr>
        <p:xfrm>
          <a:off x="1019741" y="1142984"/>
          <a:ext cx="6792619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 descr="http://wlh.waw.pl/wp-content/uploads/2013/08/w%C5%82ochy-1024x7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00708"/>
            <a:ext cx="278871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677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l-PL" sz="3300" dirty="0">
                <a:solidFill>
                  <a:schemeClr val="tx1"/>
                </a:solidFill>
              </a:rPr>
              <a:t>Język rosyjski</a:t>
            </a:r>
            <a:br>
              <a:rPr lang="pl-PL" sz="33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poziom podstawowy – </a:t>
            </a:r>
            <a:r>
              <a:rPr lang="pl-PL" sz="1800" dirty="0" smtClean="0">
                <a:solidFill>
                  <a:schemeClr val="tx1"/>
                </a:solidFill>
              </a:rPr>
              <a:t>1osoba </a:t>
            </a:r>
            <a:r>
              <a:rPr lang="pl-PL" sz="1800" dirty="0">
                <a:solidFill>
                  <a:schemeClr val="tx1"/>
                </a:solidFill>
              </a:rPr>
              <a:t>(obowiązkowy)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poziom rozszerzony – </a:t>
            </a:r>
            <a:r>
              <a:rPr lang="pl-PL" sz="1800" dirty="0" smtClean="0">
                <a:solidFill>
                  <a:schemeClr val="tx1"/>
                </a:solidFill>
              </a:rPr>
              <a:t>1 osoba </a:t>
            </a:r>
            <a:r>
              <a:rPr lang="pl-PL" sz="1800" dirty="0">
                <a:solidFill>
                  <a:schemeClr val="tx1"/>
                </a:solidFill>
              </a:rPr>
              <a:t>(</a:t>
            </a:r>
            <a:r>
              <a:rPr lang="pl-PL" sz="1800" dirty="0" smtClean="0">
                <a:solidFill>
                  <a:schemeClr val="tx1"/>
                </a:solidFill>
              </a:rPr>
              <a:t>dodatkowy)</a:t>
            </a:r>
            <a:endParaRPr lang="pl-PL" dirty="0">
              <a:solidFill>
                <a:schemeClr val="tx1"/>
              </a:solidFill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95196571"/>
              </p:ext>
            </p:extLst>
          </p:nvPr>
        </p:nvGraphicFramePr>
        <p:xfrm>
          <a:off x="457200" y="1643050"/>
          <a:ext cx="771520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 descr="http://www.abcrosja.pl/images/stories/Rosja/rosja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7041" y="548680"/>
            <a:ext cx="280831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037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>
                <a:solidFill>
                  <a:schemeClr val="tx1"/>
                </a:solidFill>
              </a:rPr>
              <a:t>Matematyka</a:t>
            </a:r>
            <a:br>
              <a:rPr lang="pl-PL" sz="36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poziom podstawowy – </a:t>
            </a:r>
            <a:r>
              <a:rPr lang="pl-PL" sz="1800" dirty="0" smtClean="0">
                <a:solidFill>
                  <a:schemeClr val="tx1"/>
                </a:solidFill>
              </a:rPr>
              <a:t>108 </a:t>
            </a:r>
            <a:r>
              <a:rPr lang="pl-PL" sz="1800" dirty="0">
                <a:solidFill>
                  <a:schemeClr val="tx1"/>
                </a:solidFill>
              </a:rPr>
              <a:t>osób (obowiązkowy)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poziom rozszerzony – </a:t>
            </a:r>
            <a:r>
              <a:rPr lang="pl-PL" sz="1800" dirty="0" smtClean="0">
                <a:solidFill>
                  <a:schemeClr val="tx1"/>
                </a:solidFill>
              </a:rPr>
              <a:t>57 </a:t>
            </a:r>
            <a:r>
              <a:rPr lang="pl-PL" sz="1800" dirty="0">
                <a:solidFill>
                  <a:schemeClr val="tx1"/>
                </a:solidFill>
              </a:rPr>
              <a:t>osób (dodatkowy</a:t>
            </a:r>
            <a:r>
              <a:rPr lang="pl-PL" sz="1800" dirty="0" smtClean="0">
                <a:solidFill>
                  <a:srgbClr val="464646"/>
                </a:solidFill>
              </a:rPr>
              <a:t>)</a:t>
            </a:r>
            <a:endParaRPr lang="pl-PL" sz="4400" dirty="0"/>
          </a:p>
        </p:txBody>
      </p:sp>
      <p:pic>
        <p:nvPicPr>
          <p:cNvPr id="1026" name="Picture 2" descr="http://www.eostroleka.pl/luba/dane/pliki/obrazy/matematyka-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9811" y="836712"/>
            <a:ext cx="2408627" cy="180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99015523"/>
              </p:ext>
            </p:extLst>
          </p:nvPr>
        </p:nvGraphicFramePr>
        <p:xfrm>
          <a:off x="457200" y="1714488"/>
          <a:ext cx="7427168" cy="42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80395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330</TotalTime>
  <Words>139</Words>
  <Application>Microsoft Office PowerPoint</Application>
  <PresentationFormat>Pokaz na ekranie (4:3)</PresentationFormat>
  <Paragraphs>50</Paragraphs>
  <Slides>17</Slides>
  <Notes>17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Hol</vt:lpstr>
      <vt:lpstr>Wyniki egzaminu maturalnego maj 2015</vt:lpstr>
      <vt:lpstr> Najważniejsze informacje:</vt:lpstr>
      <vt:lpstr>Język polski  poziom podstawowy – 108 osób (obowiązkowy) poziom rozszerzony – 34 osoby (dodatkowy) </vt:lpstr>
      <vt:lpstr>Język angielski poziom podstawowy – 105 osób (obowiązkowy) poziom rozszerzony – 101 osób (dodatkowy) </vt:lpstr>
      <vt:lpstr>Język niemiecki  poziom rozszerzony – 1 osoba (dodatkowy) </vt:lpstr>
      <vt:lpstr>Język francuski  poziom podstawowy – 2 osoby (obowiązkowy) poziom rozszerzony – 3 osoby (dodatkowy) </vt:lpstr>
      <vt:lpstr>Język włoski  poziom rozszerzony – 1osoba  </vt:lpstr>
      <vt:lpstr>Język rosyjski poziom podstawowy – 1osoba (obowiązkowy) poziom rozszerzony – 1 osoba (dodatkowy)</vt:lpstr>
      <vt:lpstr>Matematyka poziom podstawowy – 108 osób (obowiązkowy) poziom rozszerzony – 57 osób (dodatkowy)</vt:lpstr>
      <vt:lpstr>Fizyka poziom rozszerzony –  9 osób (dodatkowy)</vt:lpstr>
      <vt:lpstr>Geografia poziom rozszerzony –10 osób (dodatkowy)</vt:lpstr>
      <vt:lpstr>Biologia poziom rozszerzony – 23 osoby (dodatkowy)</vt:lpstr>
      <vt:lpstr>Chemia poziom rozszerzony – 20 osób (dodatkowy)</vt:lpstr>
      <vt:lpstr>Wiedza o społeczeństwie poziom rozszerzony – 11 osób (dodatkowy)</vt:lpstr>
      <vt:lpstr>Historia poziom rozszerzony – 11 osób (dodatkowy)</vt:lpstr>
      <vt:lpstr>Filozofia poziom rozszerzony – 1 osoba (dodatkowy)</vt:lpstr>
      <vt:lpstr>Historia sztuki poziom rozszerzony – 1 osoba (dodatkowy)</vt:lpstr>
    </vt:vector>
  </TitlesOfParts>
  <Company>APPINT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Wyniki egzaminu maturalnego -  - zestawienia Sesja wiosenna 2005</dc:title>
  <dc:creator>Anna Piekarska</dc:creator>
  <cp:lastModifiedBy>Kasia</cp:lastModifiedBy>
  <cp:revision>402</cp:revision>
  <dcterms:created xsi:type="dcterms:W3CDTF">2005-10-11T19:48:06Z</dcterms:created>
  <dcterms:modified xsi:type="dcterms:W3CDTF">2022-02-15T21:58:08Z</dcterms:modified>
</cp:coreProperties>
</file>